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56" r:id="rId2"/>
    <p:sldId id="282" r:id="rId3"/>
    <p:sldId id="290" r:id="rId4"/>
    <p:sldId id="293" r:id="rId5"/>
    <p:sldId id="258" r:id="rId6"/>
    <p:sldId id="259" r:id="rId7"/>
    <p:sldId id="261" r:id="rId8"/>
    <p:sldId id="265" r:id="rId9"/>
    <p:sldId id="262" r:id="rId10"/>
    <p:sldId id="263" r:id="rId11"/>
    <p:sldId id="270" r:id="rId12"/>
    <p:sldId id="264" r:id="rId13"/>
    <p:sldId id="266" r:id="rId14"/>
    <p:sldId id="267" r:id="rId15"/>
    <p:sldId id="291" r:id="rId16"/>
    <p:sldId id="269" r:id="rId17"/>
    <p:sldId id="271" r:id="rId18"/>
    <p:sldId id="272" r:id="rId19"/>
    <p:sldId id="273" r:id="rId20"/>
    <p:sldId id="274" r:id="rId21"/>
    <p:sldId id="275" r:id="rId22"/>
    <p:sldId id="281" r:id="rId23"/>
    <p:sldId id="268" r:id="rId24"/>
    <p:sldId id="285" r:id="rId25"/>
    <p:sldId id="286" r:id="rId26"/>
    <p:sldId id="287" r:id="rId27"/>
    <p:sldId id="288" r:id="rId28"/>
    <p:sldId id="283" r:id="rId29"/>
  </p:sldIdLst>
  <p:sldSz cx="9144000" cy="6858000" type="screen4x3"/>
  <p:notesSz cx="6669088" cy="9775825"/>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C61E"/>
    <a:srgbClr val="3F6075"/>
    <a:srgbClr val="A01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1" autoAdjust="0"/>
    <p:restoredTop sz="96842" autoAdjust="0"/>
  </p:normalViewPr>
  <p:slideViewPr>
    <p:cSldViewPr>
      <p:cViewPr>
        <p:scale>
          <a:sx n="72" d="100"/>
          <a:sy n="72" d="100"/>
        </p:scale>
        <p:origin x="-1166" y="-29"/>
      </p:cViewPr>
      <p:guideLst>
        <p:guide orient="horz" pos="2160"/>
        <p:guide pos="2880"/>
      </p:guideLst>
    </p:cSldViewPr>
  </p:slideViewPr>
  <p:outlineViewPr>
    <p:cViewPr>
      <p:scale>
        <a:sx n="33" d="100"/>
        <a:sy n="33" d="100"/>
      </p:scale>
      <p:origin x="48" y="348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90568" cy="488792"/>
          </a:xfrm>
          <a:prstGeom prst="rect">
            <a:avLst/>
          </a:prstGeom>
        </p:spPr>
        <p:txBody>
          <a:bodyPr vert="horz" lIns="90590" tIns="45295" rIns="90590" bIns="45295" rtlCol="0"/>
          <a:lstStyle>
            <a:lvl1pPr algn="l">
              <a:defRPr sz="1200"/>
            </a:lvl1pPr>
          </a:lstStyle>
          <a:p>
            <a:endParaRPr lang="da-DK"/>
          </a:p>
        </p:txBody>
      </p:sp>
      <p:sp>
        <p:nvSpPr>
          <p:cNvPr id="3" name="Pladsholder til dato 2"/>
          <p:cNvSpPr>
            <a:spLocks noGrp="1"/>
          </p:cNvSpPr>
          <p:nvPr>
            <p:ph type="dt" sz="quarter" idx="1"/>
          </p:nvPr>
        </p:nvSpPr>
        <p:spPr>
          <a:xfrm>
            <a:off x="3776946" y="0"/>
            <a:ext cx="2890568" cy="488792"/>
          </a:xfrm>
          <a:prstGeom prst="rect">
            <a:avLst/>
          </a:prstGeom>
        </p:spPr>
        <p:txBody>
          <a:bodyPr vert="horz" lIns="90590" tIns="45295" rIns="90590" bIns="45295" rtlCol="0"/>
          <a:lstStyle>
            <a:lvl1pPr algn="r">
              <a:defRPr sz="1200"/>
            </a:lvl1pPr>
          </a:lstStyle>
          <a:p>
            <a:fld id="{6153C06F-7B9A-414C-9433-03F7253AA74A}" type="datetimeFigureOut">
              <a:rPr lang="da-DK" smtClean="0"/>
              <a:t>28-08-2015</a:t>
            </a:fld>
            <a:endParaRPr lang="da-DK"/>
          </a:p>
        </p:txBody>
      </p:sp>
      <p:sp>
        <p:nvSpPr>
          <p:cNvPr id="4" name="Pladsholder til sidefod 3"/>
          <p:cNvSpPr>
            <a:spLocks noGrp="1"/>
          </p:cNvSpPr>
          <p:nvPr>
            <p:ph type="ftr" sz="quarter" idx="2"/>
          </p:nvPr>
        </p:nvSpPr>
        <p:spPr>
          <a:xfrm>
            <a:off x="0" y="9285462"/>
            <a:ext cx="2890568" cy="488792"/>
          </a:xfrm>
          <a:prstGeom prst="rect">
            <a:avLst/>
          </a:prstGeom>
        </p:spPr>
        <p:txBody>
          <a:bodyPr vert="horz" lIns="90590" tIns="45295" rIns="90590" bIns="45295" rtlCol="0" anchor="b"/>
          <a:lstStyle>
            <a:lvl1pPr algn="l">
              <a:defRPr sz="1200"/>
            </a:lvl1pPr>
          </a:lstStyle>
          <a:p>
            <a:endParaRPr lang="da-DK"/>
          </a:p>
        </p:txBody>
      </p:sp>
      <p:sp>
        <p:nvSpPr>
          <p:cNvPr id="5" name="Pladsholder til diasnummer 4"/>
          <p:cNvSpPr>
            <a:spLocks noGrp="1"/>
          </p:cNvSpPr>
          <p:nvPr>
            <p:ph type="sldNum" sz="quarter" idx="3"/>
          </p:nvPr>
        </p:nvSpPr>
        <p:spPr>
          <a:xfrm>
            <a:off x="3776946" y="9285462"/>
            <a:ext cx="2890568" cy="488792"/>
          </a:xfrm>
          <a:prstGeom prst="rect">
            <a:avLst/>
          </a:prstGeom>
        </p:spPr>
        <p:txBody>
          <a:bodyPr vert="horz" lIns="90590" tIns="45295" rIns="90590" bIns="45295" rtlCol="0" anchor="b"/>
          <a:lstStyle>
            <a:lvl1pPr algn="r">
              <a:defRPr sz="1200"/>
            </a:lvl1pPr>
          </a:lstStyle>
          <a:p>
            <a:fld id="{8E451529-BA00-4594-8BCB-CCC2F2BD74AF}" type="slidenum">
              <a:rPr lang="da-DK" smtClean="0"/>
              <a:t>‹nr.›</a:t>
            </a:fld>
            <a:endParaRPr lang="da-DK"/>
          </a:p>
        </p:txBody>
      </p:sp>
    </p:spTree>
    <p:extLst>
      <p:ext uri="{BB962C8B-B14F-4D97-AF65-F5344CB8AC3E}">
        <p14:creationId xmlns:p14="http://schemas.microsoft.com/office/powerpoint/2010/main" val="3296312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889938" cy="48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0" tIns="45295" rIns="90590" bIns="45295" numCol="1" anchor="t" anchorCtr="0" compatLnSpc="1">
            <a:prstTxWarp prst="textNoShape">
              <a:avLst/>
            </a:prstTxWarp>
          </a:bodyPr>
          <a:lstStyle>
            <a:lvl1pPr>
              <a:defRPr sz="1200">
                <a:latin typeface="Times New Roman" charset="0"/>
              </a:defRPr>
            </a:lvl1pPr>
          </a:lstStyle>
          <a:p>
            <a:endParaRPr lang="en-US"/>
          </a:p>
        </p:txBody>
      </p:sp>
      <p:sp>
        <p:nvSpPr>
          <p:cNvPr id="8195" name="Rectangle 3"/>
          <p:cNvSpPr>
            <a:spLocks noGrp="1" noChangeArrowheads="1"/>
          </p:cNvSpPr>
          <p:nvPr>
            <p:ph type="dt" idx="1"/>
          </p:nvPr>
        </p:nvSpPr>
        <p:spPr bwMode="auto">
          <a:xfrm>
            <a:off x="3779150" y="0"/>
            <a:ext cx="2889938" cy="48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0" tIns="45295" rIns="90590" bIns="45295" numCol="1" anchor="t" anchorCtr="0" compatLnSpc="1">
            <a:prstTxWarp prst="textNoShape">
              <a:avLst/>
            </a:prstTxWarp>
          </a:bodyPr>
          <a:lstStyle>
            <a:lvl1pPr algn="r">
              <a:defRPr sz="1200">
                <a:latin typeface="Times New Roman" charset="0"/>
              </a:defRPr>
            </a:lvl1pPr>
          </a:lstStyle>
          <a:p>
            <a:endParaRPr lang="en-US"/>
          </a:p>
        </p:txBody>
      </p:sp>
      <p:sp>
        <p:nvSpPr>
          <p:cNvPr id="8196" name="Rectangle 4"/>
          <p:cNvSpPr>
            <a:spLocks noGrp="1" noRot="1" noChangeAspect="1" noChangeArrowheads="1" noTextEdit="1"/>
          </p:cNvSpPr>
          <p:nvPr>
            <p:ph type="sldImg" idx="2"/>
          </p:nvPr>
        </p:nvSpPr>
        <p:spPr bwMode="auto">
          <a:xfrm>
            <a:off x="890588" y="733425"/>
            <a:ext cx="4887912"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889212" y="4643517"/>
            <a:ext cx="4890665" cy="439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0" tIns="45295" rIns="90590" bIns="45295" numCol="1" anchor="t" anchorCtr="0" compatLnSpc="1">
            <a:prstTxWarp prst="textNoShape">
              <a:avLst/>
            </a:prstTxWarp>
          </a:bodyPr>
          <a:lstStyle/>
          <a:p>
            <a:pPr lvl="0"/>
            <a:r>
              <a:rPr lang="en-US" smtClean="0"/>
              <a:t>Klik for at redigere teksttypografierne i masteren</a:t>
            </a:r>
          </a:p>
          <a:p>
            <a:pPr lvl="1"/>
            <a:r>
              <a:rPr lang="en-US" smtClean="0"/>
              <a:t>Andet niveau</a:t>
            </a:r>
          </a:p>
          <a:p>
            <a:pPr lvl="2"/>
            <a:r>
              <a:rPr lang="en-US" smtClean="0"/>
              <a:t>Tredje niveau</a:t>
            </a:r>
          </a:p>
          <a:p>
            <a:pPr lvl="3"/>
            <a:r>
              <a:rPr lang="en-US" smtClean="0"/>
              <a:t>Fjerde niveau</a:t>
            </a:r>
          </a:p>
          <a:p>
            <a:pPr lvl="4"/>
            <a:r>
              <a:rPr lang="en-US" smtClean="0"/>
              <a:t>Femte niveau</a:t>
            </a:r>
          </a:p>
        </p:txBody>
      </p:sp>
      <p:sp>
        <p:nvSpPr>
          <p:cNvPr id="8198" name="Rectangle 6"/>
          <p:cNvSpPr>
            <a:spLocks noGrp="1" noChangeArrowheads="1"/>
          </p:cNvSpPr>
          <p:nvPr>
            <p:ph type="ftr" sz="quarter" idx="4"/>
          </p:nvPr>
        </p:nvSpPr>
        <p:spPr bwMode="auto">
          <a:xfrm>
            <a:off x="1" y="9287034"/>
            <a:ext cx="2889938" cy="48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0" tIns="45295" rIns="90590" bIns="45295" numCol="1" anchor="b" anchorCtr="0" compatLnSpc="1">
            <a:prstTxWarp prst="textNoShape">
              <a:avLst/>
            </a:prstTxWarp>
          </a:bodyPr>
          <a:lstStyle>
            <a:lvl1pPr>
              <a:defRPr sz="1200">
                <a:latin typeface="Times New Roman" charset="0"/>
              </a:defRPr>
            </a:lvl1pPr>
          </a:lstStyle>
          <a:p>
            <a:endParaRPr lang="en-US"/>
          </a:p>
        </p:txBody>
      </p:sp>
      <p:sp>
        <p:nvSpPr>
          <p:cNvPr id="8199" name="Rectangle 7"/>
          <p:cNvSpPr>
            <a:spLocks noGrp="1" noChangeArrowheads="1"/>
          </p:cNvSpPr>
          <p:nvPr>
            <p:ph type="sldNum" sz="quarter" idx="5"/>
          </p:nvPr>
        </p:nvSpPr>
        <p:spPr bwMode="auto">
          <a:xfrm>
            <a:off x="3779150" y="9287034"/>
            <a:ext cx="2889938" cy="48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0" tIns="45295" rIns="90590" bIns="45295" numCol="1" anchor="b" anchorCtr="0" compatLnSpc="1">
            <a:prstTxWarp prst="textNoShape">
              <a:avLst/>
            </a:prstTxWarp>
          </a:bodyPr>
          <a:lstStyle>
            <a:lvl1pPr algn="r">
              <a:defRPr sz="1200">
                <a:latin typeface="Times New Roman" charset="0"/>
              </a:defRPr>
            </a:lvl1pPr>
          </a:lstStyle>
          <a:p>
            <a:fld id="{A92DB5EF-F0BA-41A1-89A6-530CD37D6CDD}" type="slidenum">
              <a:rPr lang="en-US"/>
              <a:pPr/>
              <a:t>‹nr.›</a:t>
            </a:fld>
            <a:endParaRPr lang="en-US"/>
          </a:p>
        </p:txBody>
      </p:sp>
    </p:spTree>
    <p:extLst>
      <p:ext uri="{BB962C8B-B14F-4D97-AF65-F5344CB8AC3E}">
        <p14:creationId xmlns:p14="http://schemas.microsoft.com/office/powerpoint/2010/main" val="35561603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83172-E2B2-4B93-963C-B0E8027C41EA}" type="slidenum">
              <a:rPr lang="en-US"/>
              <a:pPr/>
              <a:t>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92DB5EF-F0BA-41A1-89A6-530CD37D6CDD}" type="slidenum">
              <a:rPr lang="en-US" smtClean="0"/>
              <a:pPr/>
              <a:t>5</a:t>
            </a:fld>
            <a:endParaRPr lang="en-US"/>
          </a:p>
        </p:txBody>
      </p:sp>
    </p:spTree>
    <p:extLst>
      <p:ext uri="{BB962C8B-B14F-4D97-AF65-F5344CB8AC3E}">
        <p14:creationId xmlns:p14="http://schemas.microsoft.com/office/powerpoint/2010/main" val="117970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600" dirty="0"/>
          </a:p>
        </p:txBody>
      </p:sp>
      <p:sp>
        <p:nvSpPr>
          <p:cNvPr id="4" name="Pladsholder til diasnummer 3"/>
          <p:cNvSpPr>
            <a:spLocks noGrp="1"/>
          </p:cNvSpPr>
          <p:nvPr>
            <p:ph type="sldNum" sz="quarter" idx="10"/>
          </p:nvPr>
        </p:nvSpPr>
        <p:spPr/>
        <p:txBody>
          <a:bodyPr/>
          <a:lstStyle/>
          <a:p>
            <a:fld id="{A92DB5EF-F0BA-41A1-89A6-530CD37D6CDD}" type="slidenum">
              <a:rPr lang="en-US" smtClean="0"/>
              <a:pPr/>
              <a:t>24</a:t>
            </a:fld>
            <a:endParaRPr lang="en-US"/>
          </a:p>
        </p:txBody>
      </p:sp>
    </p:spTree>
    <p:extLst>
      <p:ext uri="{BB962C8B-B14F-4D97-AF65-F5344CB8AC3E}">
        <p14:creationId xmlns:p14="http://schemas.microsoft.com/office/powerpoint/2010/main" val="698194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3109" name="Picture 37"/>
          <p:cNvPicPr>
            <a:picLocks noChangeAspect="1" noChangeArrowheads="1"/>
          </p:cNvPicPr>
          <p:nvPr/>
        </p:nvPicPr>
        <p:blipFill>
          <a:blip r:embed="rId2">
            <a:extLst>
              <a:ext uri="{28A0092B-C50C-407E-A947-70E740481C1C}">
                <a14:useLocalDpi xmlns:a14="http://schemas.microsoft.com/office/drawing/2010/main" val="0"/>
              </a:ext>
            </a:extLst>
          </a:blip>
          <a:srcRect b="1149"/>
          <a:stretch>
            <a:fillRect/>
          </a:stretch>
        </p:blipFill>
        <p:spPr bwMode="auto">
          <a:xfrm>
            <a:off x="152400" y="152400"/>
            <a:ext cx="8839200" cy="6553200"/>
          </a:xfrm>
          <a:prstGeom prst="rect">
            <a:avLst/>
          </a:prstGeom>
          <a:noFill/>
          <a:extLst>
            <a:ext uri="{909E8E84-426E-40DD-AFC4-6F175D3DCCD1}">
              <a14:hiddenFill xmlns:a14="http://schemas.microsoft.com/office/drawing/2010/main">
                <a:solidFill>
                  <a:srgbClr val="FFFFFF"/>
                </a:solidFill>
              </a14:hiddenFill>
            </a:ext>
          </a:extLst>
        </p:spPr>
      </p:pic>
      <p:sp>
        <p:nvSpPr>
          <p:cNvPr id="3105" name="Rectangle 33"/>
          <p:cNvSpPr>
            <a:spLocks noChangeArrowheads="1"/>
          </p:cNvSpPr>
          <p:nvPr/>
        </p:nvSpPr>
        <p:spPr bwMode="auto">
          <a:xfrm>
            <a:off x="762000" y="1828800"/>
            <a:ext cx="7620000" cy="3886200"/>
          </a:xfrm>
          <a:prstGeom prst="rect">
            <a:avLst/>
          </a:prstGeom>
          <a:solidFill>
            <a:schemeClr val="accent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3076" name="Rectangle 4"/>
          <p:cNvSpPr>
            <a:spLocks noGrp="1" noChangeArrowheads="1"/>
          </p:cNvSpPr>
          <p:nvPr>
            <p:ph type="ctrTitle"/>
          </p:nvPr>
        </p:nvSpPr>
        <p:spPr>
          <a:xfrm>
            <a:off x="1066800" y="2590800"/>
            <a:ext cx="7010400" cy="388938"/>
          </a:xfrm>
          <a:solidFill>
            <a:schemeClr val="accent1">
              <a:alpha val="0"/>
            </a:schemeClr>
          </a:solidFill>
        </p:spPr>
        <p:txBody>
          <a:bodyPr anchor="t">
            <a:spAutoFit/>
          </a:bodyPr>
          <a:lstStyle>
            <a:lvl1pPr>
              <a:lnSpc>
                <a:spcPct val="75000"/>
              </a:lnSpc>
              <a:defRPr sz="3400" b="1">
                <a:solidFill>
                  <a:schemeClr val="bg1"/>
                </a:solidFill>
              </a:defRPr>
            </a:lvl1pPr>
          </a:lstStyle>
          <a:p>
            <a:pPr lvl="0"/>
            <a:r>
              <a:rPr lang="da-DK" noProof="0" smtClean="0"/>
              <a:t>Klik for at redigere i master</a:t>
            </a:r>
          </a:p>
        </p:txBody>
      </p:sp>
      <p:sp>
        <p:nvSpPr>
          <p:cNvPr id="3090" name="Rectangle 18"/>
          <p:cNvSpPr>
            <a:spLocks noGrp="1" noChangeArrowheads="1"/>
          </p:cNvSpPr>
          <p:nvPr>
            <p:ph type="subTitle" sz="quarter" idx="1"/>
          </p:nvPr>
        </p:nvSpPr>
        <p:spPr>
          <a:xfrm>
            <a:off x="1066800" y="3581400"/>
            <a:ext cx="7010400" cy="1600200"/>
          </a:xfrm>
          <a:solidFill>
            <a:schemeClr val="accent1">
              <a:alpha val="0"/>
            </a:schemeClr>
          </a:solidFill>
        </p:spPr>
        <p:txBody>
          <a:bodyPr/>
          <a:lstStyle>
            <a:lvl1pPr>
              <a:defRPr sz="2000" b="1">
                <a:solidFill>
                  <a:schemeClr val="bg1"/>
                </a:solidFill>
              </a:defRPr>
            </a:lvl1pPr>
          </a:lstStyle>
          <a:p>
            <a:pPr lvl="0"/>
            <a:r>
              <a:rPr lang="da-DK" noProof="0" smtClean="0"/>
              <a:t>Klik for at redigere i master</a:t>
            </a:r>
          </a:p>
        </p:txBody>
      </p:sp>
      <p:sp>
        <p:nvSpPr>
          <p:cNvPr id="3103" name="Line 31"/>
          <p:cNvSpPr>
            <a:spLocks noChangeShapeType="1"/>
          </p:cNvSpPr>
          <p:nvPr/>
        </p:nvSpPr>
        <p:spPr bwMode="auto">
          <a:xfrm>
            <a:off x="1066800" y="2057400"/>
            <a:ext cx="7010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3104" name="Line 32"/>
          <p:cNvSpPr>
            <a:spLocks noChangeShapeType="1"/>
          </p:cNvSpPr>
          <p:nvPr/>
        </p:nvSpPr>
        <p:spPr bwMode="auto">
          <a:xfrm>
            <a:off x="1066800" y="5334000"/>
            <a:ext cx="7010400"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pic>
        <p:nvPicPr>
          <p:cNvPr id="3110"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l="12175"/>
          <a:stretch>
            <a:fillRect/>
          </a:stretch>
        </p:blipFill>
        <p:spPr bwMode="auto">
          <a:xfrm>
            <a:off x="762000" y="990600"/>
            <a:ext cx="7620000" cy="75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Slide Number Placeholder 3"/>
          <p:cNvSpPr>
            <a:spLocks noGrp="1"/>
          </p:cNvSpPr>
          <p:nvPr>
            <p:ph type="sldNum" sz="quarter" idx="10"/>
          </p:nvPr>
        </p:nvSpPr>
        <p:spPr/>
        <p:txBody>
          <a:bodyPr/>
          <a:lstStyle>
            <a:lvl1pPr>
              <a:defRPr/>
            </a:lvl1pPr>
          </a:lstStyle>
          <a:p>
            <a:r>
              <a:rPr lang="da-DK" smtClean="0"/>
              <a:t>Side </a:t>
            </a:r>
            <a:fld id="{22E76031-8C4E-4E8C-B2E9-D2230C20F5A8}" type="slidenum">
              <a:rPr lang="da-DK" smtClean="0"/>
              <a:pPr/>
              <a:t>‹nr.›</a:t>
            </a:fld>
            <a:endParaRPr lang="da-DK"/>
          </a:p>
        </p:txBody>
      </p:sp>
      <p:sp>
        <p:nvSpPr>
          <p:cNvPr id="5" name="Date Placeholder 4"/>
          <p:cNvSpPr>
            <a:spLocks noGrp="1"/>
          </p:cNvSpPr>
          <p:nvPr>
            <p:ph type="dt" sz="half" idx="11"/>
          </p:nvPr>
        </p:nvSpPr>
        <p:spPr/>
        <p:txBody>
          <a:bodyPr/>
          <a:lstStyle>
            <a:lvl1pPr>
              <a:defRPr/>
            </a:lvl1pPr>
          </a:lstStyle>
          <a:p>
            <a:fld id="{710964DE-DEC0-4330-B99A-3C51D3B19799}" type="datetime1">
              <a:rPr lang="da-DK" smtClean="0"/>
              <a:pPr/>
              <a:t>28-08-2015</a:t>
            </a:fld>
            <a:endParaRPr lang="da-DK"/>
          </a:p>
        </p:txBody>
      </p:sp>
      <p:sp>
        <p:nvSpPr>
          <p:cNvPr id="6" name="Footer Placeholder 5"/>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1057887858"/>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404813"/>
            <a:ext cx="2058988" cy="5859462"/>
          </a:xfrm>
        </p:spPr>
        <p:txBody>
          <a:bodyPr vert="eaVert"/>
          <a:lstStyle/>
          <a:p>
            <a:r>
              <a:rPr lang="da-DK" smtClean="0"/>
              <a:t>Klik for at redigere i master</a:t>
            </a:r>
            <a:endParaRPr lang="en-US"/>
          </a:p>
        </p:txBody>
      </p:sp>
      <p:sp>
        <p:nvSpPr>
          <p:cNvPr id="3" name="Vertical Text Placeholder 2"/>
          <p:cNvSpPr>
            <a:spLocks noGrp="1"/>
          </p:cNvSpPr>
          <p:nvPr>
            <p:ph type="body" orient="vert" idx="1"/>
          </p:nvPr>
        </p:nvSpPr>
        <p:spPr>
          <a:xfrm>
            <a:off x="457200" y="404813"/>
            <a:ext cx="6029325" cy="5859462"/>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Slide Number Placeholder 3"/>
          <p:cNvSpPr>
            <a:spLocks noGrp="1"/>
          </p:cNvSpPr>
          <p:nvPr>
            <p:ph type="sldNum" sz="quarter" idx="10"/>
          </p:nvPr>
        </p:nvSpPr>
        <p:spPr/>
        <p:txBody>
          <a:bodyPr/>
          <a:lstStyle>
            <a:lvl1pPr>
              <a:defRPr/>
            </a:lvl1pPr>
          </a:lstStyle>
          <a:p>
            <a:r>
              <a:rPr lang="da-DK" smtClean="0"/>
              <a:t>Side </a:t>
            </a:r>
            <a:fld id="{22E76031-8C4E-4E8C-B2E9-D2230C20F5A8}" type="slidenum">
              <a:rPr lang="da-DK" smtClean="0"/>
              <a:pPr/>
              <a:t>‹nr.›</a:t>
            </a:fld>
            <a:endParaRPr lang="da-DK"/>
          </a:p>
        </p:txBody>
      </p:sp>
      <p:sp>
        <p:nvSpPr>
          <p:cNvPr id="5" name="Date Placeholder 4"/>
          <p:cNvSpPr>
            <a:spLocks noGrp="1"/>
          </p:cNvSpPr>
          <p:nvPr>
            <p:ph type="dt" sz="half" idx="11"/>
          </p:nvPr>
        </p:nvSpPr>
        <p:spPr/>
        <p:txBody>
          <a:bodyPr/>
          <a:lstStyle>
            <a:lvl1pPr>
              <a:defRPr/>
            </a:lvl1pPr>
          </a:lstStyle>
          <a:p>
            <a:fld id="{710964DE-DEC0-4330-B99A-3C51D3B19799}" type="datetime1">
              <a:rPr lang="da-DK" smtClean="0"/>
              <a:pPr/>
              <a:t>28-08-2015</a:t>
            </a:fld>
            <a:endParaRPr lang="da-DK"/>
          </a:p>
        </p:txBody>
      </p:sp>
      <p:sp>
        <p:nvSpPr>
          <p:cNvPr id="6" name="Footer Placeholder 5"/>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2470661432"/>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og diagram">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457200"/>
          </a:xfrm>
        </p:spPr>
        <p:txBody>
          <a:bodyPr/>
          <a:lstStyle/>
          <a:p>
            <a:r>
              <a:rPr lang="da-DK" smtClean="0"/>
              <a:t>Klik for at redigere i master</a:t>
            </a:r>
            <a:endParaRPr lang="en-US"/>
          </a:p>
        </p:txBody>
      </p:sp>
      <p:sp>
        <p:nvSpPr>
          <p:cNvPr id="3" name="Text Placeholder 2"/>
          <p:cNvSpPr>
            <a:spLocks noGrp="1"/>
          </p:cNvSpPr>
          <p:nvPr>
            <p:ph type="body" sz="half" idx="1"/>
          </p:nvPr>
        </p:nvSpPr>
        <p:spPr>
          <a:xfrm>
            <a:off x="457200" y="1844675"/>
            <a:ext cx="4038600" cy="44196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Chart Placeholder 3"/>
          <p:cNvSpPr>
            <a:spLocks noGrp="1"/>
          </p:cNvSpPr>
          <p:nvPr>
            <p:ph type="chart" sz="half" idx="2"/>
          </p:nvPr>
        </p:nvSpPr>
        <p:spPr>
          <a:xfrm>
            <a:off x="4648200" y="1844675"/>
            <a:ext cx="4038600" cy="4419600"/>
          </a:xfrm>
        </p:spPr>
        <p:txBody>
          <a:bodyPr/>
          <a:lstStyle/>
          <a:p>
            <a:r>
              <a:rPr lang="da-DK" smtClean="0"/>
              <a:t>Klik på ikonet for at tilføje et diagram</a:t>
            </a:r>
            <a:endParaRPr lang="en-US"/>
          </a:p>
        </p:txBody>
      </p:sp>
      <p:sp>
        <p:nvSpPr>
          <p:cNvPr id="5" name="Slide Number Placeholder 4"/>
          <p:cNvSpPr>
            <a:spLocks noGrp="1"/>
          </p:cNvSpPr>
          <p:nvPr>
            <p:ph type="sldNum" sz="quarter" idx="10"/>
          </p:nvPr>
        </p:nvSpPr>
        <p:spPr>
          <a:xfrm>
            <a:off x="3886200" y="6400800"/>
            <a:ext cx="990600" cy="304800"/>
          </a:xfrm>
        </p:spPr>
        <p:txBody>
          <a:bodyPr/>
          <a:lstStyle>
            <a:lvl1pPr>
              <a:defRPr/>
            </a:lvl1pPr>
          </a:lstStyle>
          <a:p>
            <a:r>
              <a:rPr lang="da-DK" smtClean="0"/>
              <a:t>Side </a:t>
            </a:r>
            <a:fld id="{22E76031-8C4E-4E8C-B2E9-D2230C20F5A8}" type="slidenum">
              <a:rPr lang="da-DK" smtClean="0"/>
              <a:pPr/>
              <a:t>‹nr.›</a:t>
            </a:fld>
            <a:endParaRPr lang="da-DK"/>
          </a:p>
        </p:txBody>
      </p:sp>
      <p:sp>
        <p:nvSpPr>
          <p:cNvPr id="6" name="Date Placeholder 5"/>
          <p:cNvSpPr>
            <a:spLocks noGrp="1"/>
          </p:cNvSpPr>
          <p:nvPr>
            <p:ph type="dt" sz="half" idx="11"/>
          </p:nvPr>
        </p:nvSpPr>
        <p:spPr>
          <a:xfrm>
            <a:off x="6400800" y="6400800"/>
            <a:ext cx="2286000" cy="306388"/>
          </a:xfrm>
        </p:spPr>
        <p:txBody>
          <a:bodyPr/>
          <a:lstStyle>
            <a:lvl1pPr>
              <a:defRPr/>
            </a:lvl1pPr>
          </a:lstStyle>
          <a:p>
            <a:fld id="{710964DE-DEC0-4330-B99A-3C51D3B19799}" type="datetime1">
              <a:rPr lang="da-DK" smtClean="0"/>
              <a:pPr/>
              <a:t>28-08-2015</a:t>
            </a:fld>
            <a:endParaRPr lang="da-DK"/>
          </a:p>
        </p:txBody>
      </p:sp>
      <p:sp>
        <p:nvSpPr>
          <p:cNvPr id="7" name="Footer Placeholder 6"/>
          <p:cNvSpPr>
            <a:spLocks noGrp="1"/>
          </p:cNvSpPr>
          <p:nvPr>
            <p:ph type="ftr" sz="quarter" idx="12"/>
          </p:nvPr>
        </p:nvSpPr>
        <p:spPr>
          <a:xfrm>
            <a:off x="455613" y="6400800"/>
            <a:ext cx="2817812" cy="306388"/>
          </a:xfrm>
        </p:spPr>
        <p:txBody>
          <a:bodyPr/>
          <a:lstStyle>
            <a:lvl1pPr>
              <a:defRPr/>
            </a:lvl1pPr>
          </a:lstStyle>
          <a:p>
            <a:endParaRPr lang="da-DK"/>
          </a:p>
        </p:txBody>
      </p:sp>
    </p:spTree>
    <p:extLst>
      <p:ext uri="{BB962C8B-B14F-4D97-AF65-F5344CB8AC3E}">
        <p14:creationId xmlns:p14="http://schemas.microsoft.com/office/powerpoint/2010/main" val="3274944553"/>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Slide Number Placeholder 3"/>
          <p:cNvSpPr>
            <a:spLocks noGrp="1"/>
          </p:cNvSpPr>
          <p:nvPr>
            <p:ph type="sldNum" sz="quarter" idx="10"/>
          </p:nvPr>
        </p:nvSpPr>
        <p:spPr/>
        <p:txBody>
          <a:bodyPr/>
          <a:lstStyle>
            <a:lvl1pPr>
              <a:defRPr/>
            </a:lvl1pPr>
          </a:lstStyle>
          <a:p>
            <a:r>
              <a:rPr lang="da-DK" smtClean="0"/>
              <a:t>Side </a:t>
            </a:r>
            <a:fld id="{22E76031-8C4E-4E8C-B2E9-D2230C20F5A8}" type="slidenum">
              <a:rPr lang="da-DK" smtClean="0"/>
              <a:pPr/>
              <a:t>‹nr.›</a:t>
            </a:fld>
            <a:endParaRPr lang="da-DK"/>
          </a:p>
        </p:txBody>
      </p:sp>
      <p:sp>
        <p:nvSpPr>
          <p:cNvPr id="5" name="Date Placeholder 4"/>
          <p:cNvSpPr>
            <a:spLocks noGrp="1"/>
          </p:cNvSpPr>
          <p:nvPr>
            <p:ph type="dt" sz="half" idx="11"/>
          </p:nvPr>
        </p:nvSpPr>
        <p:spPr/>
        <p:txBody>
          <a:bodyPr/>
          <a:lstStyle>
            <a:lvl1pPr>
              <a:defRPr/>
            </a:lvl1pPr>
          </a:lstStyle>
          <a:p>
            <a:fld id="{710964DE-DEC0-4330-B99A-3C51D3B19799}" type="datetime1">
              <a:rPr lang="da-DK" smtClean="0"/>
              <a:pPr/>
              <a:t>28-08-2015</a:t>
            </a:fld>
            <a:endParaRPr lang="da-DK"/>
          </a:p>
        </p:txBody>
      </p:sp>
      <p:sp>
        <p:nvSpPr>
          <p:cNvPr id="6" name="Footer Placeholder 5"/>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3182031155"/>
      </p:ext>
    </p:extLst>
  </p:cSld>
  <p:clrMapOvr>
    <a:masterClrMapping/>
  </p:clrMapOvr>
  <p:timing>
    <p:tnLst>
      <p:par>
        <p:cTn id="1" dur="indefinite" restart="never" nodeType="tmRoot"/>
      </p:par>
    </p:tnLst>
  </p:timing>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Slide Number Placeholder 3"/>
          <p:cNvSpPr>
            <a:spLocks noGrp="1"/>
          </p:cNvSpPr>
          <p:nvPr>
            <p:ph type="sldNum" sz="quarter" idx="10"/>
          </p:nvPr>
        </p:nvSpPr>
        <p:spPr/>
        <p:txBody>
          <a:bodyPr/>
          <a:lstStyle>
            <a:lvl1pPr>
              <a:defRPr/>
            </a:lvl1pPr>
          </a:lstStyle>
          <a:p>
            <a:r>
              <a:rPr lang="da-DK" smtClean="0"/>
              <a:t>Side </a:t>
            </a:r>
            <a:fld id="{22E76031-8C4E-4E8C-B2E9-D2230C20F5A8}" type="slidenum">
              <a:rPr lang="da-DK" smtClean="0"/>
              <a:pPr/>
              <a:t>‹nr.›</a:t>
            </a:fld>
            <a:endParaRPr lang="da-DK"/>
          </a:p>
        </p:txBody>
      </p:sp>
      <p:sp>
        <p:nvSpPr>
          <p:cNvPr id="5" name="Date Placeholder 4"/>
          <p:cNvSpPr>
            <a:spLocks noGrp="1"/>
          </p:cNvSpPr>
          <p:nvPr>
            <p:ph type="dt" sz="half" idx="11"/>
          </p:nvPr>
        </p:nvSpPr>
        <p:spPr/>
        <p:txBody>
          <a:bodyPr/>
          <a:lstStyle>
            <a:lvl1pPr>
              <a:defRPr/>
            </a:lvl1pPr>
          </a:lstStyle>
          <a:p>
            <a:fld id="{710964DE-DEC0-4330-B99A-3C51D3B19799}" type="datetime1">
              <a:rPr lang="da-DK" smtClean="0"/>
              <a:pPr/>
              <a:t>28-08-2015</a:t>
            </a:fld>
            <a:endParaRPr lang="da-DK"/>
          </a:p>
        </p:txBody>
      </p:sp>
      <p:sp>
        <p:nvSpPr>
          <p:cNvPr id="6" name="Footer Placeholder 5"/>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2480298836"/>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Content Placeholder 2"/>
          <p:cNvSpPr>
            <a:spLocks noGrp="1"/>
          </p:cNvSpPr>
          <p:nvPr>
            <p:ph sz="half" idx="1"/>
          </p:nvPr>
        </p:nvSpPr>
        <p:spPr>
          <a:xfrm>
            <a:off x="457200" y="1844675"/>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Content Placeholder 3"/>
          <p:cNvSpPr>
            <a:spLocks noGrp="1"/>
          </p:cNvSpPr>
          <p:nvPr>
            <p:ph sz="half" idx="2"/>
          </p:nvPr>
        </p:nvSpPr>
        <p:spPr>
          <a:xfrm>
            <a:off x="4648200" y="1844675"/>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Slide Number Placeholder 4"/>
          <p:cNvSpPr>
            <a:spLocks noGrp="1"/>
          </p:cNvSpPr>
          <p:nvPr>
            <p:ph type="sldNum" sz="quarter" idx="10"/>
          </p:nvPr>
        </p:nvSpPr>
        <p:spPr/>
        <p:txBody>
          <a:bodyPr/>
          <a:lstStyle>
            <a:lvl1pPr>
              <a:defRPr/>
            </a:lvl1pPr>
          </a:lstStyle>
          <a:p>
            <a:r>
              <a:rPr lang="da-DK" smtClean="0"/>
              <a:t>Side </a:t>
            </a:r>
            <a:fld id="{22E76031-8C4E-4E8C-B2E9-D2230C20F5A8}" type="slidenum">
              <a:rPr lang="da-DK" smtClean="0"/>
              <a:pPr/>
              <a:t>‹nr.›</a:t>
            </a:fld>
            <a:endParaRPr lang="da-DK"/>
          </a:p>
        </p:txBody>
      </p:sp>
      <p:sp>
        <p:nvSpPr>
          <p:cNvPr id="6" name="Date Placeholder 5"/>
          <p:cNvSpPr>
            <a:spLocks noGrp="1"/>
          </p:cNvSpPr>
          <p:nvPr>
            <p:ph type="dt" sz="half" idx="11"/>
          </p:nvPr>
        </p:nvSpPr>
        <p:spPr/>
        <p:txBody>
          <a:bodyPr/>
          <a:lstStyle>
            <a:lvl1pPr>
              <a:defRPr/>
            </a:lvl1pPr>
          </a:lstStyle>
          <a:p>
            <a:fld id="{710964DE-DEC0-4330-B99A-3C51D3B19799}" type="datetime1">
              <a:rPr lang="da-DK" smtClean="0"/>
              <a:pPr/>
              <a:t>28-08-2015</a:t>
            </a:fld>
            <a:endParaRPr lang="da-DK"/>
          </a:p>
        </p:txBody>
      </p:sp>
      <p:sp>
        <p:nvSpPr>
          <p:cNvPr id="7" name="Footer Placeholder 6"/>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3372569711"/>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Slide Number Placeholder 6"/>
          <p:cNvSpPr>
            <a:spLocks noGrp="1"/>
          </p:cNvSpPr>
          <p:nvPr>
            <p:ph type="sldNum" sz="quarter" idx="10"/>
          </p:nvPr>
        </p:nvSpPr>
        <p:spPr/>
        <p:txBody>
          <a:bodyPr/>
          <a:lstStyle>
            <a:lvl1pPr>
              <a:defRPr/>
            </a:lvl1pPr>
          </a:lstStyle>
          <a:p>
            <a:r>
              <a:rPr lang="da-DK" smtClean="0"/>
              <a:t>Side </a:t>
            </a:r>
            <a:fld id="{22E76031-8C4E-4E8C-B2E9-D2230C20F5A8}" type="slidenum">
              <a:rPr lang="da-DK" smtClean="0"/>
              <a:pPr/>
              <a:t>‹nr.›</a:t>
            </a:fld>
            <a:endParaRPr lang="da-DK"/>
          </a:p>
        </p:txBody>
      </p:sp>
      <p:sp>
        <p:nvSpPr>
          <p:cNvPr id="8" name="Date Placeholder 7"/>
          <p:cNvSpPr>
            <a:spLocks noGrp="1"/>
          </p:cNvSpPr>
          <p:nvPr>
            <p:ph type="dt" sz="half" idx="11"/>
          </p:nvPr>
        </p:nvSpPr>
        <p:spPr/>
        <p:txBody>
          <a:bodyPr/>
          <a:lstStyle>
            <a:lvl1pPr>
              <a:defRPr/>
            </a:lvl1pPr>
          </a:lstStyle>
          <a:p>
            <a:fld id="{710964DE-DEC0-4330-B99A-3C51D3B19799}" type="datetime1">
              <a:rPr lang="da-DK" smtClean="0"/>
              <a:pPr/>
              <a:t>28-08-2015</a:t>
            </a:fld>
            <a:endParaRPr lang="da-DK"/>
          </a:p>
        </p:txBody>
      </p:sp>
      <p:sp>
        <p:nvSpPr>
          <p:cNvPr id="9" name="Footer Placeholder 8"/>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1669818713"/>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Slide Number Placeholder 2"/>
          <p:cNvSpPr>
            <a:spLocks noGrp="1"/>
          </p:cNvSpPr>
          <p:nvPr>
            <p:ph type="sldNum" sz="quarter" idx="10"/>
          </p:nvPr>
        </p:nvSpPr>
        <p:spPr/>
        <p:txBody>
          <a:bodyPr/>
          <a:lstStyle>
            <a:lvl1pPr>
              <a:defRPr/>
            </a:lvl1pPr>
          </a:lstStyle>
          <a:p>
            <a:r>
              <a:rPr lang="da-DK" smtClean="0"/>
              <a:t>Side </a:t>
            </a:r>
            <a:fld id="{22E76031-8C4E-4E8C-B2E9-D2230C20F5A8}" type="slidenum">
              <a:rPr lang="da-DK" smtClean="0"/>
              <a:pPr/>
              <a:t>‹nr.›</a:t>
            </a:fld>
            <a:endParaRPr lang="da-DK"/>
          </a:p>
        </p:txBody>
      </p:sp>
      <p:sp>
        <p:nvSpPr>
          <p:cNvPr id="4" name="Date Placeholder 3"/>
          <p:cNvSpPr>
            <a:spLocks noGrp="1"/>
          </p:cNvSpPr>
          <p:nvPr>
            <p:ph type="dt" sz="half" idx="11"/>
          </p:nvPr>
        </p:nvSpPr>
        <p:spPr/>
        <p:txBody>
          <a:bodyPr/>
          <a:lstStyle>
            <a:lvl1pPr>
              <a:defRPr/>
            </a:lvl1pPr>
          </a:lstStyle>
          <a:p>
            <a:fld id="{710964DE-DEC0-4330-B99A-3C51D3B19799}" type="datetime1">
              <a:rPr lang="da-DK" smtClean="0"/>
              <a:pPr/>
              <a:t>28-08-2015</a:t>
            </a:fld>
            <a:endParaRPr lang="da-DK"/>
          </a:p>
        </p:txBody>
      </p:sp>
      <p:sp>
        <p:nvSpPr>
          <p:cNvPr id="5" name="Footer Placeholder 4"/>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1497399051"/>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da-DK" smtClean="0"/>
              <a:t>Side </a:t>
            </a:r>
            <a:fld id="{22E76031-8C4E-4E8C-B2E9-D2230C20F5A8}" type="slidenum">
              <a:rPr lang="da-DK" smtClean="0"/>
              <a:pPr/>
              <a:t>‹nr.›</a:t>
            </a:fld>
            <a:endParaRPr lang="da-DK"/>
          </a:p>
        </p:txBody>
      </p:sp>
      <p:sp>
        <p:nvSpPr>
          <p:cNvPr id="3" name="Date Placeholder 2"/>
          <p:cNvSpPr>
            <a:spLocks noGrp="1"/>
          </p:cNvSpPr>
          <p:nvPr>
            <p:ph type="dt" sz="half" idx="11"/>
          </p:nvPr>
        </p:nvSpPr>
        <p:spPr/>
        <p:txBody>
          <a:bodyPr/>
          <a:lstStyle>
            <a:lvl1pPr>
              <a:defRPr/>
            </a:lvl1pPr>
          </a:lstStyle>
          <a:p>
            <a:fld id="{710964DE-DEC0-4330-B99A-3C51D3B19799}" type="datetime1">
              <a:rPr lang="da-DK" smtClean="0"/>
              <a:pPr/>
              <a:t>28-08-2015</a:t>
            </a:fld>
            <a:endParaRPr lang="da-DK"/>
          </a:p>
        </p:txBody>
      </p:sp>
      <p:sp>
        <p:nvSpPr>
          <p:cNvPr id="4" name="Footer Placeholder 3"/>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1908556030"/>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Slide Number Placeholder 4"/>
          <p:cNvSpPr>
            <a:spLocks noGrp="1"/>
          </p:cNvSpPr>
          <p:nvPr>
            <p:ph type="sldNum" sz="quarter" idx="10"/>
          </p:nvPr>
        </p:nvSpPr>
        <p:spPr/>
        <p:txBody>
          <a:bodyPr/>
          <a:lstStyle>
            <a:lvl1pPr>
              <a:defRPr/>
            </a:lvl1pPr>
          </a:lstStyle>
          <a:p>
            <a:r>
              <a:rPr lang="da-DK" smtClean="0"/>
              <a:t>Side </a:t>
            </a:r>
            <a:fld id="{22E76031-8C4E-4E8C-B2E9-D2230C20F5A8}" type="slidenum">
              <a:rPr lang="da-DK" smtClean="0"/>
              <a:pPr/>
              <a:t>‹nr.›</a:t>
            </a:fld>
            <a:endParaRPr lang="da-DK"/>
          </a:p>
        </p:txBody>
      </p:sp>
      <p:sp>
        <p:nvSpPr>
          <p:cNvPr id="6" name="Date Placeholder 5"/>
          <p:cNvSpPr>
            <a:spLocks noGrp="1"/>
          </p:cNvSpPr>
          <p:nvPr>
            <p:ph type="dt" sz="half" idx="11"/>
          </p:nvPr>
        </p:nvSpPr>
        <p:spPr/>
        <p:txBody>
          <a:bodyPr/>
          <a:lstStyle>
            <a:lvl1pPr>
              <a:defRPr/>
            </a:lvl1pPr>
          </a:lstStyle>
          <a:p>
            <a:fld id="{710964DE-DEC0-4330-B99A-3C51D3B19799}" type="datetime1">
              <a:rPr lang="da-DK" smtClean="0"/>
              <a:pPr/>
              <a:t>28-08-2015</a:t>
            </a:fld>
            <a:endParaRPr lang="da-DK"/>
          </a:p>
        </p:txBody>
      </p:sp>
      <p:sp>
        <p:nvSpPr>
          <p:cNvPr id="7" name="Footer Placeholder 6"/>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4064211275"/>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Slide Number Placeholder 4"/>
          <p:cNvSpPr>
            <a:spLocks noGrp="1"/>
          </p:cNvSpPr>
          <p:nvPr>
            <p:ph type="sldNum" sz="quarter" idx="10"/>
          </p:nvPr>
        </p:nvSpPr>
        <p:spPr/>
        <p:txBody>
          <a:bodyPr/>
          <a:lstStyle>
            <a:lvl1pPr>
              <a:defRPr/>
            </a:lvl1pPr>
          </a:lstStyle>
          <a:p>
            <a:r>
              <a:rPr lang="da-DK" smtClean="0"/>
              <a:t>Side </a:t>
            </a:r>
            <a:fld id="{22E76031-8C4E-4E8C-B2E9-D2230C20F5A8}" type="slidenum">
              <a:rPr lang="da-DK" smtClean="0"/>
              <a:pPr/>
              <a:t>‹nr.›</a:t>
            </a:fld>
            <a:endParaRPr lang="da-DK"/>
          </a:p>
        </p:txBody>
      </p:sp>
      <p:sp>
        <p:nvSpPr>
          <p:cNvPr id="6" name="Date Placeholder 5"/>
          <p:cNvSpPr>
            <a:spLocks noGrp="1"/>
          </p:cNvSpPr>
          <p:nvPr>
            <p:ph type="dt" sz="half" idx="11"/>
          </p:nvPr>
        </p:nvSpPr>
        <p:spPr/>
        <p:txBody>
          <a:bodyPr/>
          <a:lstStyle>
            <a:lvl1pPr>
              <a:defRPr/>
            </a:lvl1pPr>
          </a:lstStyle>
          <a:p>
            <a:fld id="{710964DE-DEC0-4330-B99A-3C51D3B19799}" type="datetime1">
              <a:rPr lang="da-DK" smtClean="0"/>
              <a:pPr/>
              <a:t>28-08-2015</a:t>
            </a:fld>
            <a:endParaRPr lang="da-DK"/>
          </a:p>
        </p:txBody>
      </p:sp>
      <p:sp>
        <p:nvSpPr>
          <p:cNvPr id="7" name="Footer Placeholder 6"/>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1361753491"/>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5" name="Picture 5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9088" y="152400"/>
            <a:ext cx="8672512" cy="755650"/>
          </a:xfrm>
          <a:prstGeom prst="rect">
            <a:avLst/>
          </a:prstGeom>
          <a:noFill/>
          <a:extLst>
            <a:ext uri="{909E8E84-426E-40DD-AFC4-6F175D3DCCD1}">
              <a14:hiddenFill xmlns:a14="http://schemas.microsoft.com/office/drawing/2010/main">
                <a:solidFill>
                  <a:srgbClr val="FFFFFF"/>
                </a:solidFill>
              </a14:hiddenFill>
            </a:ext>
          </a:extLst>
        </p:spPr>
      </p:pic>
      <p:sp>
        <p:nvSpPr>
          <p:cNvPr id="1071" name="SidenummerTal"/>
          <p:cNvSpPr txBox="1">
            <a:spLocks noChangeArrowheads="1"/>
          </p:cNvSpPr>
          <p:nvPr/>
        </p:nvSpPr>
        <p:spPr bwMode="auto">
          <a:xfrm>
            <a:off x="4908550" y="6400800"/>
            <a:ext cx="71913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US" sz="1000"/>
          </a:p>
        </p:txBody>
      </p:sp>
      <p:sp>
        <p:nvSpPr>
          <p:cNvPr id="1027" name="Rectangle 3"/>
          <p:cNvSpPr>
            <a:spLocks noGrp="1" noChangeArrowheads="1"/>
          </p:cNvSpPr>
          <p:nvPr>
            <p:ph type="body" idx="1"/>
          </p:nvPr>
        </p:nvSpPr>
        <p:spPr bwMode="auto">
          <a:xfrm>
            <a:off x="457200" y="1052736"/>
            <a:ext cx="8199730" cy="52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30" name="Sidenummer"/>
          <p:cNvSpPr>
            <a:spLocks noGrp="1" noChangeArrowheads="1"/>
          </p:cNvSpPr>
          <p:nvPr>
            <p:ph type="sldNum" sz="quarter" idx="4"/>
          </p:nvPr>
        </p:nvSpPr>
        <p:spPr bwMode="auto">
          <a:xfrm>
            <a:off x="388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0" hangingPunct="0">
              <a:defRPr sz="1000"/>
            </a:lvl1pPr>
          </a:lstStyle>
          <a:p>
            <a:r>
              <a:rPr lang="da-DK" smtClean="0"/>
              <a:t>Side </a:t>
            </a:r>
            <a:fld id="{22E76031-8C4E-4E8C-B2E9-D2230C20F5A8}" type="slidenum">
              <a:rPr lang="da-DK" smtClean="0"/>
              <a:pPr/>
              <a:t>‹nr.›</a:t>
            </a:fld>
            <a:endParaRPr lang="da-DK"/>
          </a:p>
        </p:txBody>
      </p:sp>
      <p:sp>
        <p:nvSpPr>
          <p:cNvPr id="1026" name="Rectangle 2"/>
          <p:cNvSpPr>
            <a:spLocks noGrp="1" noChangeArrowheads="1"/>
          </p:cNvSpPr>
          <p:nvPr>
            <p:ph type="title"/>
          </p:nvPr>
        </p:nvSpPr>
        <p:spPr bwMode="auto">
          <a:xfrm>
            <a:off x="468313" y="404813"/>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smtClean="0"/>
              <a:t>Klik for at redigere titeltypografi i masteren</a:t>
            </a:r>
          </a:p>
        </p:txBody>
      </p:sp>
      <p:sp>
        <p:nvSpPr>
          <p:cNvPr id="1064" name="Line 40"/>
          <p:cNvSpPr>
            <a:spLocks noChangeShapeType="1"/>
          </p:cNvSpPr>
          <p:nvPr/>
        </p:nvSpPr>
        <p:spPr bwMode="auto">
          <a:xfrm>
            <a:off x="457200" y="6705600"/>
            <a:ext cx="8229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065" name="Line 41"/>
          <p:cNvSpPr>
            <a:spLocks noChangeShapeType="1"/>
          </p:cNvSpPr>
          <p:nvPr/>
        </p:nvSpPr>
        <p:spPr bwMode="auto">
          <a:xfrm>
            <a:off x="457200" y="64008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069" name="Rectangle 45"/>
          <p:cNvSpPr>
            <a:spLocks noGrp="1" noChangeArrowheads="1"/>
          </p:cNvSpPr>
          <p:nvPr>
            <p:ph type="dt" sz="half" idx="2"/>
          </p:nvPr>
        </p:nvSpPr>
        <p:spPr bwMode="auto">
          <a:xfrm>
            <a:off x="6400800" y="6400800"/>
            <a:ext cx="2286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0" hangingPunct="0">
              <a:defRPr sz="1000"/>
            </a:lvl1pPr>
          </a:lstStyle>
          <a:p>
            <a:fld id="{710964DE-DEC0-4330-B99A-3C51D3B19799}" type="datetime1">
              <a:rPr lang="da-DK" smtClean="0"/>
              <a:pPr/>
              <a:t>28-08-2015</a:t>
            </a:fld>
            <a:endParaRPr lang="da-DK"/>
          </a:p>
        </p:txBody>
      </p:sp>
      <p:sp>
        <p:nvSpPr>
          <p:cNvPr id="1072" name="Afdeling"/>
          <p:cNvSpPr>
            <a:spLocks noGrp="1" noChangeArrowheads="1"/>
          </p:cNvSpPr>
          <p:nvPr>
            <p:ph type="ftr" sz="quarter" idx="3"/>
          </p:nvPr>
        </p:nvSpPr>
        <p:spPr bwMode="auto">
          <a:xfrm>
            <a:off x="455613" y="6400800"/>
            <a:ext cx="2817812"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0" hangingPunct="0">
              <a:defRPr sz="1000"/>
            </a:lvl1pPr>
          </a:lstStyle>
          <a:p>
            <a:endParaRPr lang="da-D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p:txStyles>
    <p:titleStyle>
      <a:lvl1pPr algn="l" rtl="0" eaLnBrk="1" fontAlgn="base" hangingPunct="1">
        <a:spcBef>
          <a:spcPct val="0"/>
        </a:spcBef>
        <a:spcAft>
          <a:spcPct val="0"/>
        </a:spcAft>
        <a:defRPr sz="2200">
          <a:solidFill>
            <a:schemeClr val="tx1"/>
          </a:solidFill>
          <a:latin typeface="+mj-lt"/>
          <a:ea typeface="+mj-ea"/>
          <a:cs typeface="+mj-cs"/>
        </a:defRPr>
      </a:lvl1pPr>
      <a:lvl2pPr algn="l" rtl="0" eaLnBrk="1" fontAlgn="base" hangingPunct="1">
        <a:spcBef>
          <a:spcPct val="0"/>
        </a:spcBef>
        <a:spcAft>
          <a:spcPct val="0"/>
        </a:spcAft>
        <a:defRPr sz="2200">
          <a:solidFill>
            <a:schemeClr val="tx1"/>
          </a:solidFill>
          <a:latin typeface="Arial" charset="0"/>
        </a:defRPr>
      </a:lvl2pPr>
      <a:lvl3pPr algn="l" rtl="0" eaLnBrk="1" fontAlgn="base" hangingPunct="1">
        <a:spcBef>
          <a:spcPct val="0"/>
        </a:spcBef>
        <a:spcAft>
          <a:spcPct val="0"/>
        </a:spcAft>
        <a:defRPr sz="2200">
          <a:solidFill>
            <a:schemeClr val="tx1"/>
          </a:solidFill>
          <a:latin typeface="Arial" charset="0"/>
        </a:defRPr>
      </a:lvl3pPr>
      <a:lvl4pPr algn="l" rtl="0" eaLnBrk="1" fontAlgn="base" hangingPunct="1">
        <a:spcBef>
          <a:spcPct val="0"/>
        </a:spcBef>
        <a:spcAft>
          <a:spcPct val="0"/>
        </a:spcAft>
        <a:defRPr sz="2200">
          <a:solidFill>
            <a:schemeClr val="tx1"/>
          </a:solidFill>
          <a:latin typeface="Arial" charset="0"/>
        </a:defRPr>
      </a:lvl4pPr>
      <a:lvl5pPr algn="l" rtl="0" eaLnBrk="1" fontAlgn="base" hangingPunct="1">
        <a:spcBef>
          <a:spcPct val="0"/>
        </a:spcBef>
        <a:spcAft>
          <a:spcPct val="0"/>
        </a:spcAft>
        <a:defRPr sz="2200">
          <a:solidFill>
            <a:schemeClr val="tx1"/>
          </a:solidFill>
          <a:latin typeface="Arial" charset="0"/>
        </a:defRPr>
      </a:lvl5pPr>
      <a:lvl6pPr marL="457200" algn="l" rtl="0" eaLnBrk="1" fontAlgn="base" hangingPunct="1">
        <a:spcBef>
          <a:spcPct val="0"/>
        </a:spcBef>
        <a:spcAft>
          <a:spcPct val="0"/>
        </a:spcAft>
        <a:defRPr sz="2200">
          <a:solidFill>
            <a:schemeClr val="tx1"/>
          </a:solidFill>
          <a:latin typeface="Arial" charset="0"/>
        </a:defRPr>
      </a:lvl6pPr>
      <a:lvl7pPr marL="914400" algn="l" rtl="0" eaLnBrk="1" fontAlgn="base" hangingPunct="1">
        <a:spcBef>
          <a:spcPct val="0"/>
        </a:spcBef>
        <a:spcAft>
          <a:spcPct val="0"/>
        </a:spcAft>
        <a:defRPr sz="2200">
          <a:solidFill>
            <a:schemeClr val="tx1"/>
          </a:solidFill>
          <a:latin typeface="Arial" charset="0"/>
        </a:defRPr>
      </a:lvl7pPr>
      <a:lvl8pPr marL="1371600" algn="l" rtl="0" eaLnBrk="1" fontAlgn="base" hangingPunct="1">
        <a:spcBef>
          <a:spcPct val="0"/>
        </a:spcBef>
        <a:spcAft>
          <a:spcPct val="0"/>
        </a:spcAft>
        <a:defRPr sz="2200">
          <a:solidFill>
            <a:schemeClr val="tx1"/>
          </a:solidFill>
          <a:latin typeface="Arial" charset="0"/>
        </a:defRPr>
      </a:lvl8pPr>
      <a:lvl9pPr marL="1828800" algn="l" rtl="0" eaLnBrk="1" fontAlgn="base" hangingPunct="1">
        <a:spcBef>
          <a:spcPct val="0"/>
        </a:spcBef>
        <a:spcAft>
          <a:spcPct val="0"/>
        </a:spcAft>
        <a:defRPr sz="2200">
          <a:solidFill>
            <a:schemeClr val="tx1"/>
          </a:solidFill>
          <a:latin typeface="Arial" charset="0"/>
        </a:defRPr>
      </a:lvl9pPr>
    </p:titleStyle>
    <p:bodyStyle>
      <a:lvl1pPr algn="l" rtl="0" eaLnBrk="1" fontAlgn="base" hangingPunct="1">
        <a:lnSpc>
          <a:spcPct val="90000"/>
        </a:lnSpc>
        <a:spcBef>
          <a:spcPct val="0"/>
        </a:spcBef>
        <a:spcAft>
          <a:spcPct val="50000"/>
        </a:spcAft>
        <a:buSzPct val="60000"/>
        <a:defRPr>
          <a:solidFill>
            <a:schemeClr val="tx1"/>
          </a:solidFill>
          <a:latin typeface="+mn-lt"/>
          <a:ea typeface="+mn-ea"/>
          <a:cs typeface="+mn-cs"/>
        </a:defRPr>
      </a:lvl1pPr>
      <a:lvl2pPr marL="287338" indent="-3175" algn="l" rtl="0" eaLnBrk="1" fontAlgn="base" hangingPunct="1">
        <a:lnSpc>
          <a:spcPct val="90000"/>
        </a:lnSpc>
        <a:spcBef>
          <a:spcPct val="0"/>
        </a:spcBef>
        <a:spcAft>
          <a:spcPct val="50000"/>
        </a:spcAft>
        <a:buSzPct val="60000"/>
        <a:defRPr sz="1400">
          <a:solidFill>
            <a:schemeClr val="tx1"/>
          </a:solidFill>
          <a:latin typeface="+mn-lt"/>
        </a:defRPr>
      </a:lvl2pPr>
      <a:lvl3pPr marL="576263" indent="-4763" algn="l" rtl="0" eaLnBrk="1" fontAlgn="base" hangingPunct="1">
        <a:lnSpc>
          <a:spcPct val="90000"/>
        </a:lnSpc>
        <a:spcBef>
          <a:spcPct val="0"/>
        </a:spcBef>
        <a:spcAft>
          <a:spcPct val="50000"/>
        </a:spcAft>
        <a:buSzPct val="60000"/>
        <a:defRPr sz="1400">
          <a:solidFill>
            <a:schemeClr val="tx1"/>
          </a:solidFill>
          <a:latin typeface="+mn-lt"/>
        </a:defRPr>
      </a:lvl3pPr>
      <a:lvl4pPr marL="855663" indent="3175" algn="l" rtl="0" eaLnBrk="1" fontAlgn="base" hangingPunct="1">
        <a:lnSpc>
          <a:spcPct val="90000"/>
        </a:lnSpc>
        <a:spcBef>
          <a:spcPct val="0"/>
        </a:spcBef>
        <a:spcAft>
          <a:spcPct val="50000"/>
        </a:spcAft>
        <a:buSzPct val="60000"/>
        <a:defRPr sz="1400">
          <a:solidFill>
            <a:schemeClr val="tx1"/>
          </a:solidFill>
          <a:latin typeface="+mn-lt"/>
        </a:defRPr>
      </a:lvl4pPr>
      <a:lvl5pPr marL="1143000" indent="4763" algn="l" rtl="0" eaLnBrk="1" fontAlgn="base" hangingPunct="1">
        <a:lnSpc>
          <a:spcPct val="90000"/>
        </a:lnSpc>
        <a:spcBef>
          <a:spcPct val="0"/>
        </a:spcBef>
        <a:spcAft>
          <a:spcPct val="50000"/>
        </a:spcAft>
        <a:buSzPct val="60000"/>
        <a:defRPr sz="1400">
          <a:solidFill>
            <a:schemeClr val="tx1"/>
          </a:solidFill>
          <a:latin typeface="+mn-lt"/>
        </a:defRPr>
      </a:lvl5pPr>
      <a:lvl6pPr marL="1600200" indent="4763" algn="l" rtl="0" eaLnBrk="1" fontAlgn="base" hangingPunct="1">
        <a:lnSpc>
          <a:spcPct val="90000"/>
        </a:lnSpc>
        <a:spcBef>
          <a:spcPct val="0"/>
        </a:spcBef>
        <a:spcAft>
          <a:spcPct val="50000"/>
        </a:spcAft>
        <a:buSzPct val="60000"/>
        <a:defRPr sz="1400">
          <a:solidFill>
            <a:schemeClr val="tx1"/>
          </a:solidFill>
          <a:latin typeface="+mn-lt"/>
        </a:defRPr>
      </a:lvl6pPr>
      <a:lvl7pPr marL="2057400" indent="4763" algn="l" rtl="0" eaLnBrk="1" fontAlgn="base" hangingPunct="1">
        <a:lnSpc>
          <a:spcPct val="90000"/>
        </a:lnSpc>
        <a:spcBef>
          <a:spcPct val="0"/>
        </a:spcBef>
        <a:spcAft>
          <a:spcPct val="50000"/>
        </a:spcAft>
        <a:buSzPct val="60000"/>
        <a:defRPr sz="1400">
          <a:solidFill>
            <a:schemeClr val="tx1"/>
          </a:solidFill>
          <a:latin typeface="+mn-lt"/>
        </a:defRPr>
      </a:lvl7pPr>
      <a:lvl8pPr marL="2514600" indent="4763" algn="l" rtl="0" eaLnBrk="1" fontAlgn="base" hangingPunct="1">
        <a:lnSpc>
          <a:spcPct val="90000"/>
        </a:lnSpc>
        <a:spcBef>
          <a:spcPct val="0"/>
        </a:spcBef>
        <a:spcAft>
          <a:spcPct val="50000"/>
        </a:spcAft>
        <a:buSzPct val="60000"/>
        <a:defRPr sz="1400">
          <a:solidFill>
            <a:schemeClr val="tx1"/>
          </a:solidFill>
          <a:latin typeface="+mn-lt"/>
        </a:defRPr>
      </a:lvl8pPr>
      <a:lvl9pPr marL="2971800" indent="4763" algn="l" rtl="0" eaLnBrk="1" fontAlgn="base" hangingPunct="1">
        <a:lnSpc>
          <a:spcPct val="90000"/>
        </a:lnSpc>
        <a:spcBef>
          <a:spcPct val="0"/>
        </a:spcBef>
        <a:spcAft>
          <a:spcPct val="50000"/>
        </a:spcAft>
        <a:buSzPct val="6000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kat.d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kat.d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kat.d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kat.d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Forside"/>
          <p:cNvSpPr>
            <a:spLocks noGrp="1" noChangeArrowheads="1"/>
          </p:cNvSpPr>
          <p:nvPr>
            <p:ph type="ctrTitle"/>
          </p:nvPr>
        </p:nvSpPr>
        <p:spPr>
          <a:xfrm>
            <a:off x="1066800" y="2590800"/>
            <a:ext cx="7010400" cy="1962076"/>
          </a:xfrm>
        </p:spPr>
        <p:txBody>
          <a:bodyPr/>
          <a:lstStyle/>
          <a:p>
            <a:pPr algn="ctr"/>
            <a:r>
              <a:rPr lang="da-DK" altLang="da-DK" dirty="0" smtClean="0"/>
              <a:t>MOMS</a:t>
            </a:r>
            <a:br>
              <a:rPr lang="da-DK" altLang="da-DK" dirty="0" smtClean="0"/>
            </a:br>
            <a:r>
              <a:rPr lang="da-DK" altLang="da-DK" dirty="0" smtClean="0"/>
              <a:t>Omvendt </a:t>
            </a:r>
            <a:r>
              <a:rPr lang="da-DK" altLang="da-DK" dirty="0"/>
              <a:t>betalingspligt</a:t>
            </a:r>
            <a:br>
              <a:rPr lang="da-DK" altLang="da-DK" dirty="0"/>
            </a:br>
            <a:r>
              <a:rPr lang="da-DK" altLang="da-DK" dirty="0" smtClean="0"/>
              <a:t/>
            </a:r>
            <a:br>
              <a:rPr lang="da-DK" altLang="da-DK" dirty="0" smtClean="0"/>
            </a:br>
            <a:r>
              <a:rPr lang="da-DK" altLang="da-DK" dirty="0" smtClean="0"/>
              <a:t>GULD</a:t>
            </a:r>
            <a:r>
              <a:rPr lang="da-DK" dirty="0"/>
              <a:t/>
            </a:r>
            <a:br>
              <a:rPr lang="da-DK" dirty="0"/>
            </a:br>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Guld </a:t>
            </a:r>
            <a:r>
              <a:rPr lang="da-DK" dirty="0" smtClean="0"/>
              <a:t>3(4)</a:t>
            </a:r>
            <a:endParaRPr lang="da-DK" dirty="0"/>
          </a:p>
        </p:txBody>
      </p:sp>
      <p:sp>
        <p:nvSpPr>
          <p:cNvPr id="3" name="Pladsholder til indhold 2"/>
          <p:cNvSpPr>
            <a:spLocks noGrp="1"/>
          </p:cNvSpPr>
          <p:nvPr>
            <p:ph idx="1"/>
          </p:nvPr>
        </p:nvSpPr>
        <p:spPr/>
        <p:txBody>
          <a:bodyPr/>
          <a:lstStyle/>
          <a:p>
            <a:r>
              <a:rPr lang="da-DK" b="1" dirty="0">
                <a:solidFill>
                  <a:srgbClr val="0070C0"/>
                </a:solidFill>
              </a:rPr>
              <a:t>Definition</a:t>
            </a:r>
            <a:r>
              <a:rPr lang="da-DK" b="1" dirty="0" smtClean="0"/>
              <a:t>:</a:t>
            </a:r>
            <a:endParaRPr lang="da-DK" b="1" dirty="0"/>
          </a:p>
          <a:p>
            <a:endParaRPr lang="da-DK" dirty="0" smtClean="0"/>
          </a:p>
          <a:p>
            <a:r>
              <a:rPr lang="da-DK" b="1" dirty="0"/>
              <a:t>Guld som råmetal eller halvforarbejdede produkter</a:t>
            </a:r>
          </a:p>
          <a:p>
            <a:endParaRPr lang="da-DK" dirty="0" smtClean="0"/>
          </a:p>
          <a:p>
            <a:r>
              <a:rPr lang="da-DK" dirty="0" smtClean="0"/>
              <a:t>Guld </a:t>
            </a:r>
            <a:r>
              <a:rPr lang="da-DK" dirty="0"/>
              <a:t>som råmetal eller halvforarbejdede produkter af en lødighed på 325/1000-dele eller derover må, negativt afgrænset i forhold til investeringsguld, forstås som</a:t>
            </a:r>
            <a:r>
              <a:rPr lang="da-DK" dirty="0" smtClean="0"/>
              <a:t>:</a:t>
            </a:r>
          </a:p>
          <a:p>
            <a:endParaRPr lang="da-DK" dirty="0"/>
          </a:p>
          <a:p>
            <a:r>
              <a:rPr lang="da-DK" dirty="0" smtClean="0"/>
              <a:t>Alt </a:t>
            </a:r>
            <a:r>
              <a:rPr lang="da-DK" dirty="0"/>
              <a:t>andet guld end investeringsguld og i en hvilken som helst fast form og </a:t>
            </a:r>
            <a:r>
              <a:rPr lang="da-DK" dirty="0" smtClean="0"/>
              <a:t>vægt	</a:t>
            </a:r>
            <a:endParaRPr lang="da-DK" dirty="0"/>
          </a:p>
          <a:p>
            <a:r>
              <a:rPr lang="da-DK" dirty="0" smtClean="0"/>
              <a:t>Herunder </a:t>
            </a:r>
            <a:r>
              <a:rPr lang="da-DK" dirty="0"/>
              <a:t>i egenskab af en ikke regulær barre, plade, mønt eller "klump" i </a:t>
            </a:r>
            <a:r>
              <a:rPr lang="da-DK" dirty="0" smtClean="0"/>
              <a:t>omsmeltet </a:t>
            </a:r>
            <a:r>
              <a:rPr lang="da-DK" dirty="0"/>
              <a:t>tilstand, men fx også guldringe, guldkæder og lignende</a:t>
            </a:r>
            <a:r>
              <a:rPr lang="da-DK" dirty="0" smtClean="0"/>
              <a:t>.</a:t>
            </a:r>
          </a:p>
          <a:p>
            <a:pPr marL="0" indent="0"/>
            <a:r>
              <a:rPr lang="da-DK" dirty="0" smtClean="0"/>
              <a:t>	</a:t>
            </a:r>
            <a:endParaRPr lang="da-DK" dirty="0"/>
          </a:p>
          <a:p>
            <a:r>
              <a:rPr lang="da-DK" dirty="0" smtClean="0"/>
              <a:t>Dog </a:t>
            </a:r>
            <a:r>
              <a:rPr lang="da-DK" dirty="0"/>
              <a:t>skal den enkelte enhed i form af en barre, plade, mønt, "klump", ring eller </a:t>
            </a:r>
            <a:r>
              <a:rPr lang="da-DK" dirty="0" smtClean="0"/>
              <a:t>kæde </a:t>
            </a:r>
            <a:r>
              <a:rPr lang="da-DK" dirty="0"/>
              <a:t>have en lødighed på 325/1000-dele eller derover, der svarer til, at guldets </a:t>
            </a:r>
            <a:r>
              <a:rPr lang="da-DK" dirty="0" smtClean="0"/>
              <a:t>renhedsgrad </a:t>
            </a:r>
            <a:r>
              <a:rPr lang="da-DK" dirty="0"/>
              <a:t>udgør mindst 8 karat</a:t>
            </a:r>
            <a:r>
              <a:rPr lang="da-DK" dirty="0" smtClean="0"/>
              <a:t>.</a:t>
            </a:r>
          </a:p>
          <a:p>
            <a:pPr marL="0" indent="0"/>
            <a:endParaRPr lang="da-DK" dirty="0"/>
          </a:p>
          <a:p>
            <a:endParaRPr lang="da-DK"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10</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2394102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Guld </a:t>
            </a:r>
            <a:r>
              <a:rPr lang="da-DK" dirty="0" smtClean="0"/>
              <a:t>4(4</a:t>
            </a:r>
            <a:r>
              <a:rPr lang="da-DK" dirty="0"/>
              <a:t>)</a:t>
            </a:r>
          </a:p>
        </p:txBody>
      </p:sp>
      <p:sp>
        <p:nvSpPr>
          <p:cNvPr id="3" name="Pladsholder til indhold 2"/>
          <p:cNvSpPr>
            <a:spLocks noGrp="1"/>
          </p:cNvSpPr>
          <p:nvPr>
            <p:ph idx="1"/>
          </p:nvPr>
        </p:nvSpPr>
        <p:spPr/>
        <p:txBody>
          <a:bodyPr/>
          <a:lstStyle/>
          <a:p>
            <a:r>
              <a:rPr lang="da-DK" b="1" dirty="0" smtClean="0">
                <a:solidFill>
                  <a:srgbClr val="0070C0"/>
                </a:solidFill>
              </a:rPr>
              <a:t>Sondring OBS</a:t>
            </a:r>
            <a:r>
              <a:rPr lang="da-DK" b="1" dirty="0" smtClean="0"/>
              <a:t>:</a:t>
            </a:r>
            <a:endParaRPr lang="da-DK" b="1" dirty="0"/>
          </a:p>
          <a:p>
            <a:endParaRPr lang="da-DK" dirty="0" smtClean="0"/>
          </a:p>
          <a:p>
            <a:r>
              <a:rPr lang="da-DK" b="1" dirty="0"/>
              <a:t>Guld som råmetal eller halvforarbejdede produkter</a:t>
            </a:r>
          </a:p>
          <a:p>
            <a:endParaRPr lang="da-DK" dirty="0" smtClean="0"/>
          </a:p>
          <a:p>
            <a:endParaRPr lang="da-DK" dirty="0" smtClean="0"/>
          </a:p>
          <a:p>
            <a:r>
              <a:rPr lang="da-DK" dirty="0" smtClean="0"/>
              <a:t>Hvis </a:t>
            </a:r>
            <a:r>
              <a:rPr lang="da-DK" dirty="0"/>
              <a:t>en leverandør leverer brugte guldsmykker mv. til en kunde, som </a:t>
            </a:r>
            <a:r>
              <a:rPr lang="da-DK" dirty="0">
                <a:solidFill>
                  <a:srgbClr val="C00000"/>
                </a:solidFill>
              </a:rPr>
              <a:t>betaler for det brugte guld efter vægt og </a:t>
            </a:r>
            <a:r>
              <a:rPr lang="da-DK" dirty="0" smtClean="0">
                <a:solidFill>
                  <a:srgbClr val="C00000"/>
                </a:solidFill>
              </a:rPr>
              <a:t>lødighed</a:t>
            </a:r>
            <a:r>
              <a:rPr lang="da-DK" dirty="0" smtClean="0"/>
              <a:t>, </a:t>
            </a:r>
            <a:r>
              <a:rPr lang="da-DK" dirty="0"/>
              <a:t>skal det anses for levering af guld som råmetal eller halvforarbejdede produkter. </a:t>
            </a:r>
          </a:p>
          <a:p>
            <a:endParaRPr lang="da-DK" dirty="0"/>
          </a:p>
          <a:p>
            <a:r>
              <a:rPr lang="da-DK" dirty="0" smtClean="0"/>
              <a:t>Men </a:t>
            </a:r>
            <a:r>
              <a:rPr lang="da-DK" dirty="0"/>
              <a:t>indgår det ved aftalen og betalingen for en leverance af brugte guldsmykker, at der også tages </a:t>
            </a:r>
            <a:r>
              <a:rPr lang="da-DK" dirty="0">
                <a:solidFill>
                  <a:srgbClr val="C00000"/>
                </a:solidFill>
              </a:rPr>
              <a:t>hensyn til smykkernes udformning, kunstneriske værdi </a:t>
            </a:r>
            <a:r>
              <a:rPr lang="da-DK" dirty="0"/>
              <a:t>og evt. isatte sten mv., skal det anses for levering af et smykke og ikke levering af guld som råmetal og halvforarbejdede produkter. </a:t>
            </a:r>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11</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2672323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Metalskrot </a:t>
            </a:r>
            <a:r>
              <a:rPr lang="da-DK" dirty="0" smtClean="0"/>
              <a:t>1(1)</a:t>
            </a:r>
            <a:endParaRPr lang="da-DK" dirty="0"/>
          </a:p>
        </p:txBody>
      </p:sp>
      <p:sp>
        <p:nvSpPr>
          <p:cNvPr id="3" name="Pladsholder til indhold 2"/>
          <p:cNvSpPr>
            <a:spLocks noGrp="1"/>
          </p:cNvSpPr>
          <p:nvPr>
            <p:ph idx="1"/>
          </p:nvPr>
        </p:nvSpPr>
        <p:spPr/>
        <p:txBody>
          <a:bodyPr/>
          <a:lstStyle/>
          <a:p>
            <a:r>
              <a:rPr lang="da-DK" b="1" dirty="0">
                <a:solidFill>
                  <a:srgbClr val="0070C0"/>
                </a:solidFill>
              </a:rPr>
              <a:t>Definition</a:t>
            </a:r>
            <a:r>
              <a:rPr lang="da-DK" b="1" dirty="0" smtClean="0"/>
              <a:t>:</a:t>
            </a:r>
          </a:p>
          <a:p>
            <a:endParaRPr lang="da-DK" sz="1400" dirty="0" smtClean="0"/>
          </a:p>
          <a:p>
            <a:r>
              <a:rPr lang="da-DK" dirty="0" smtClean="0"/>
              <a:t>Følgende </a:t>
            </a:r>
            <a:r>
              <a:rPr lang="da-DK" dirty="0"/>
              <a:t>typer af metalskrot er omfattet af </a:t>
            </a:r>
            <a:r>
              <a:rPr lang="da-DK" dirty="0" smtClean="0"/>
              <a:t>reglen omvendt betalingspligt:</a:t>
            </a:r>
          </a:p>
          <a:p>
            <a:endParaRPr lang="da-DK" dirty="0"/>
          </a:p>
          <a:p>
            <a:r>
              <a:rPr lang="da-DK" dirty="0"/>
              <a:t>Skrot af de klassisk kendte metaller, dvs. aluminium, bly, jern, kobber, nikkel, platin, stål, sølv, tin, zink eller af </a:t>
            </a:r>
            <a:r>
              <a:rPr lang="da-DK" dirty="0">
                <a:solidFill>
                  <a:srgbClr val="C00000"/>
                </a:solidFill>
              </a:rPr>
              <a:t>guld, dog kun når guldet ikke </a:t>
            </a:r>
            <a:r>
              <a:rPr lang="da-DK" dirty="0" smtClean="0">
                <a:solidFill>
                  <a:srgbClr val="C00000"/>
                </a:solidFill>
              </a:rPr>
              <a:t>i forvejen er </a:t>
            </a:r>
            <a:r>
              <a:rPr lang="da-DK" dirty="0">
                <a:solidFill>
                  <a:srgbClr val="C00000"/>
                </a:solidFill>
              </a:rPr>
              <a:t>omfattet af omvendt </a:t>
            </a:r>
            <a:r>
              <a:rPr lang="da-DK" dirty="0" smtClean="0">
                <a:solidFill>
                  <a:srgbClr val="C00000"/>
                </a:solidFill>
              </a:rPr>
              <a:t>betalingspligt</a:t>
            </a:r>
            <a:r>
              <a:rPr lang="da-DK" dirty="0" smtClean="0"/>
              <a:t>.</a:t>
            </a:r>
          </a:p>
          <a:p>
            <a:pPr marL="0" indent="0"/>
            <a:endParaRPr lang="da-DK" dirty="0"/>
          </a:p>
          <a:p>
            <a:r>
              <a:rPr lang="da-DK" dirty="0">
                <a:solidFill>
                  <a:srgbClr val="0070C0"/>
                </a:solidFill>
              </a:rPr>
              <a:t>Skrot af (øvrige) ædelmetaller ifølge det naturvidenskabelige, periodiske system, herunder iridium, osmium, paladium, rhodium og ruthenium.</a:t>
            </a:r>
            <a:r>
              <a:rPr lang="da-DK" dirty="0">
                <a:solidFill>
                  <a:srgbClr val="C00000"/>
                </a:solidFill>
              </a:rPr>
              <a:t>  </a:t>
            </a:r>
            <a:endParaRPr lang="da-DK" dirty="0" smtClean="0">
              <a:solidFill>
                <a:srgbClr val="C00000"/>
              </a:solidFill>
            </a:endParaRPr>
          </a:p>
          <a:p>
            <a:pPr marL="0" indent="0"/>
            <a:endParaRPr lang="da-DK" dirty="0">
              <a:solidFill>
                <a:srgbClr val="C00000"/>
              </a:solidFill>
            </a:endParaRPr>
          </a:p>
          <a:p>
            <a:r>
              <a:rPr lang="da-DK" sz="1400" dirty="0"/>
              <a:t>Halvfabrikata fra forarbejdning, fremstilling eller udsmeltning af metaller eller metallegeringer</a:t>
            </a:r>
            <a:r>
              <a:rPr lang="da-DK" sz="1400" dirty="0" smtClean="0"/>
              <a:t>.</a:t>
            </a:r>
          </a:p>
          <a:p>
            <a:pPr>
              <a:buFont typeface="Arial"/>
              <a:buChar char="•"/>
            </a:pPr>
            <a:endParaRPr lang="da-DK" sz="1400" dirty="0"/>
          </a:p>
          <a:p>
            <a:r>
              <a:rPr lang="da-DK" sz="1200" dirty="0"/>
              <a:t>Rester og andre genbrugsmaterialer, der består af metaller eller metallegeringer, samt slagger, aske, hammerskæl og industriaffald, der indeholder metaller eller metallegeringer</a:t>
            </a:r>
            <a:r>
              <a:rPr lang="da-DK" sz="1200" dirty="0" smtClean="0"/>
              <a:t>.</a:t>
            </a:r>
          </a:p>
          <a:p>
            <a:pPr>
              <a:buFont typeface="Arial"/>
              <a:buChar char="•"/>
            </a:pPr>
            <a:endParaRPr lang="da-DK" sz="1200" dirty="0"/>
          </a:p>
          <a:p>
            <a:r>
              <a:rPr lang="da-DK" sz="1050" dirty="0"/>
              <a:t>Afklip, skrot, affald og brugte materialer samt genbrugsmateriale af kabler, hvori der er indlagt metal eller metallegeringer, eller som er omviklet med metal eller metallegeringer.</a:t>
            </a:r>
          </a:p>
          <a:p>
            <a:endParaRPr lang="da-DK"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12</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3111655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Investeringsguld - Regler 1(2)</a:t>
            </a:r>
            <a:endParaRPr lang="da-DK" dirty="0"/>
          </a:p>
        </p:txBody>
      </p:sp>
      <p:sp>
        <p:nvSpPr>
          <p:cNvPr id="3" name="Pladsholder til indhold 2"/>
          <p:cNvSpPr>
            <a:spLocks noGrp="1"/>
          </p:cNvSpPr>
          <p:nvPr>
            <p:ph idx="1"/>
          </p:nvPr>
        </p:nvSpPr>
        <p:spPr/>
        <p:txBody>
          <a:bodyPr/>
          <a:lstStyle/>
          <a:p>
            <a:r>
              <a:rPr lang="da-DK" b="1" dirty="0" smtClean="0"/>
              <a:t>Momsfritagelsen jf. momslovens (ML) </a:t>
            </a:r>
            <a:r>
              <a:rPr lang="nn-NO" b="1" dirty="0"/>
              <a:t>§ 13, stk. 1, nr. 20</a:t>
            </a:r>
            <a:endParaRPr lang="da-DK" b="1" dirty="0" smtClean="0"/>
          </a:p>
          <a:p>
            <a:endParaRPr lang="da-DK" dirty="0"/>
          </a:p>
          <a:p>
            <a:r>
              <a:rPr lang="da-DK" dirty="0" smtClean="0"/>
              <a:t>Momsfritagelsen </a:t>
            </a:r>
            <a:r>
              <a:rPr lang="da-DK" dirty="0"/>
              <a:t>omfatter både fysisk levering af guld og guld, der er repræsenteret af et værdipapir. </a:t>
            </a:r>
            <a:endParaRPr lang="da-DK" dirty="0" smtClean="0"/>
          </a:p>
          <a:p>
            <a:pPr marL="0" indent="0"/>
            <a:r>
              <a:rPr lang="da-DK" dirty="0"/>
              <a:t>	</a:t>
            </a:r>
            <a:endParaRPr lang="da-DK" dirty="0" smtClean="0"/>
          </a:p>
          <a:p>
            <a:r>
              <a:rPr lang="da-DK" dirty="0" smtClean="0"/>
              <a:t>For </a:t>
            </a:r>
            <a:r>
              <a:rPr lang="da-DK" dirty="0"/>
              <a:t>alle transaktioner, der er omfattet af momsfritagelsen efter ML § 13, stk. 1, nr. 20, gælder det, at transaktionen skal indebære overdragelse af en ejendomsret eller et tilgodehavende til guldet.</a:t>
            </a:r>
          </a:p>
          <a:p>
            <a:pPr>
              <a:buFont typeface="Arial" panose="020B0604020202020204" pitchFamily="34" charset="0"/>
              <a:buChar char="•"/>
            </a:pPr>
            <a:endParaRPr lang="da-DK" dirty="0"/>
          </a:p>
          <a:p>
            <a:r>
              <a:rPr lang="da-DK" dirty="0" smtClean="0"/>
              <a:t>Bemærk</a:t>
            </a:r>
            <a:r>
              <a:rPr lang="da-DK" dirty="0"/>
              <a:t>, at det ikke er alt guld, der handles via en guldkonto, der er investeringsguld. Guld, hvad enten det handles via guldkonti i form af allokeret guld eller ikke-allokeret guld, skal -  for at der er tale om investeringsguld - opfylde de </a:t>
            </a:r>
            <a:r>
              <a:rPr lang="da-DK" dirty="0">
                <a:solidFill>
                  <a:srgbClr val="C00000"/>
                </a:solidFill>
              </a:rPr>
              <a:t>kumulative betingelser </a:t>
            </a:r>
            <a:endParaRPr lang="da-DK" dirty="0" smtClean="0">
              <a:solidFill>
                <a:srgbClr val="C00000"/>
              </a:solidFill>
            </a:endParaRPr>
          </a:p>
          <a:p>
            <a:pPr marL="0" indent="0"/>
            <a:r>
              <a:rPr lang="da-DK" dirty="0"/>
              <a:t>	</a:t>
            </a:r>
            <a:r>
              <a:rPr lang="da-DK" dirty="0" smtClean="0"/>
              <a:t>			</a:t>
            </a:r>
          </a:p>
          <a:p>
            <a:endParaRPr lang="da-DK" dirty="0"/>
          </a:p>
          <a:p>
            <a:endParaRPr lang="da-DK"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13</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3776125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Investeringsguld - Regler </a:t>
            </a:r>
            <a:r>
              <a:rPr lang="da-DK" dirty="0" smtClean="0"/>
              <a:t>2(2</a:t>
            </a:r>
            <a:r>
              <a:rPr lang="da-DK" dirty="0"/>
              <a:t>)</a:t>
            </a:r>
          </a:p>
        </p:txBody>
      </p:sp>
      <p:sp>
        <p:nvSpPr>
          <p:cNvPr id="3" name="Pladsholder til indhold 2"/>
          <p:cNvSpPr>
            <a:spLocks noGrp="1"/>
          </p:cNvSpPr>
          <p:nvPr>
            <p:ph idx="1"/>
          </p:nvPr>
        </p:nvSpPr>
        <p:spPr/>
        <p:txBody>
          <a:bodyPr/>
          <a:lstStyle/>
          <a:p>
            <a:r>
              <a:rPr lang="da-DK" b="1" dirty="0" smtClean="0"/>
              <a:t>Fradragsret</a:t>
            </a:r>
          </a:p>
          <a:p>
            <a:r>
              <a:rPr lang="da-DK" sz="1400" dirty="0">
                <a:solidFill>
                  <a:srgbClr val="C00000"/>
                </a:solidFill>
              </a:rPr>
              <a:t>Det bemærkes, at købervirksomheden er den betalingspligtige, når sælgervirksomheden er momsregistreret efter  ML § 47 eller § 51a, jf. ML § 46, stk. 1, nr. 4</a:t>
            </a:r>
            <a:r>
              <a:rPr lang="da-DK" sz="1400" dirty="0" smtClean="0">
                <a:solidFill>
                  <a:srgbClr val="C00000"/>
                </a:solidFill>
              </a:rPr>
              <a:t>.</a:t>
            </a:r>
          </a:p>
          <a:p>
            <a:endParaRPr lang="da-DK" sz="1400" dirty="0"/>
          </a:p>
          <a:p>
            <a:r>
              <a:rPr lang="da-DK" sz="1400" dirty="0" smtClean="0"/>
              <a:t>Efter </a:t>
            </a:r>
            <a:r>
              <a:rPr lang="da-DK" sz="1400" dirty="0"/>
              <a:t>ML § 41 a, stk. 1, har virksomheder, der foretager leverancer af guld, der er fritaget for moms efter ML § 13, stk. 1, nr. 20, fradragsret for købsmoms af udgifter, som kan henføres til:</a:t>
            </a:r>
          </a:p>
          <a:p>
            <a:endParaRPr lang="da-DK" sz="1400" dirty="0"/>
          </a:p>
          <a:p>
            <a:pPr marL="342900" indent="-342900">
              <a:buFont typeface="+mj-lt"/>
              <a:buAutoNum type="arabicPeriod"/>
            </a:pPr>
            <a:r>
              <a:rPr lang="da-DK" sz="1400" dirty="0" smtClean="0"/>
              <a:t>levering </a:t>
            </a:r>
            <a:r>
              <a:rPr lang="da-DK" sz="1400" dirty="0"/>
              <a:t>af investeringsguld til virksomheden, når dette guld er leveret af virksomheder, der har pålagt denne leverance </a:t>
            </a:r>
            <a:r>
              <a:rPr lang="da-DK" sz="1400" dirty="0" smtClean="0"/>
              <a:t>moms (omvendt betalingspligt),</a:t>
            </a:r>
            <a:endParaRPr lang="da-DK" sz="1400" dirty="0"/>
          </a:p>
          <a:p>
            <a:pPr marL="342900" indent="-342900">
              <a:buFont typeface="+mj-lt"/>
              <a:buAutoNum type="arabicPeriod"/>
            </a:pPr>
            <a:r>
              <a:rPr lang="da-DK" sz="1400" dirty="0" smtClean="0"/>
              <a:t>levering </a:t>
            </a:r>
            <a:r>
              <a:rPr lang="da-DK" sz="1400" dirty="0"/>
              <a:t>til virksomheden samt virksomhedens erhvervelse fra et andet EU-land eller indførsel af andet guld end investeringsguld, som efterfølgende af virksomheden eller for dennes regning omdannes til investeringsguld eller</a:t>
            </a:r>
          </a:p>
          <a:p>
            <a:pPr marL="342900" indent="-342900">
              <a:buFont typeface="+mj-lt"/>
              <a:buAutoNum type="arabicPeriod"/>
            </a:pPr>
            <a:r>
              <a:rPr lang="da-DK" sz="1400" dirty="0" smtClean="0"/>
              <a:t>modtagne </a:t>
            </a:r>
            <a:r>
              <a:rPr lang="da-DK" sz="1400" dirty="0"/>
              <a:t>tjenesteydelser som indebærer en forandring af guldets form, vægt eller lødighed.</a:t>
            </a:r>
          </a:p>
          <a:p>
            <a:endParaRPr lang="da-DK" sz="1400" dirty="0" smtClean="0"/>
          </a:p>
          <a:p>
            <a:r>
              <a:rPr lang="da-DK" sz="1400" dirty="0" smtClean="0"/>
              <a:t>Ad</a:t>
            </a:r>
            <a:r>
              <a:rPr lang="da-DK" sz="1400" dirty="0"/>
              <a:t>. 1) Når en sælger, der er </a:t>
            </a:r>
            <a:r>
              <a:rPr lang="da-DK" sz="1400" dirty="0">
                <a:solidFill>
                  <a:srgbClr val="0070C0"/>
                </a:solidFill>
              </a:rPr>
              <a:t>frivilligt momsregistreret </a:t>
            </a:r>
            <a:r>
              <a:rPr lang="da-DK" sz="1400" dirty="0"/>
              <a:t>for levering af investeringsguld efter ML § 51 a, vælger at lade leverancen være pålagt moms, har køberen fradrag for momsbeløbet efter ML § 41 a, stk. 1, nr. 1. Dette gælder uanset at købervirksomheden ikke pålægger moms ved videresalget efter ML § 13, stk. 1, nr. 20.</a:t>
            </a:r>
          </a:p>
          <a:p>
            <a:endParaRPr lang="da-DK" sz="1400" dirty="0"/>
          </a:p>
          <a:p>
            <a:endParaRPr lang="da-DK"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14</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15056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Frivillig registrering</a:t>
            </a:r>
            <a:endParaRPr lang="da-DK" dirty="0"/>
          </a:p>
        </p:txBody>
      </p:sp>
      <p:sp>
        <p:nvSpPr>
          <p:cNvPr id="3" name="Pladsholder til indhold 2"/>
          <p:cNvSpPr>
            <a:spLocks noGrp="1"/>
          </p:cNvSpPr>
          <p:nvPr>
            <p:ph idx="1"/>
          </p:nvPr>
        </p:nvSpPr>
        <p:spPr/>
        <p:txBody>
          <a:bodyPr/>
          <a:lstStyle/>
          <a:p>
            <a:r>
              <a:rPr lang="da-DK" b="1" dirty="0"/>
              <a:t>Betingelser for frivillig momsregistrering</a:t>
            </a:r>
          </a:p>
          <a:p>
            <a:r>
              <a:rPr lang="da-DK" sz="1600" dirty="0"/>
              <a:t>Som udgangspunkt indebærer momsfritagelsen for levering af investeringsguld ikke fradragsret for købsmoms.</a:t>
            </a:r>
          </a:p>
          <a:p>
            <a:endParaRPr lang="da-DK" sz="1600" dirty="0"/>
          </a:p>
          <a:p>
            <a:r>
              <a:rPr lang="da-DK" sz="1600" dirty="0"/>
              <a:t>For at undgå såkaldte kumulative effekter af </a:t>
            </a:r>
            <a:r>
              <a:rPr lang="da-DK" sz="1600" dirty="0" smtClean="0"/>
              <a:t>momsfritagelsen, </a:t>
            </a:r>
            <a:r>
              <a:rPr lang="da-DK" sz="1600" dirty="0"/>
              <a:t>er der i ML § 51 a mulighed for, at visse afgiftspligtige personer kan blive frivilligt momsregistreret for levering af investeringsguld til andre afgiftspligtige personer.</a:t>
            </a:r>
          </a:p>
          <a:p>
            <a:endParaRPr lang="da-DK" sz="1600" dirty="0"/>
          </a:p>
          <a:p>
            <a:r>
              <a:rPr lang="da-DK" sz="1600" dirty="0"/>
              <a:t>Ved den frivillige momsregistrering er leverancen omfattet af momslovens almindelige regler, og virksomheden har herved mulighed for at fradrage moms vedrørende indkøb mv. af varer og ydelser til brug for virksomheden, jf. ML § 37.</a:t>
            </a:r>
          </a:p>
          <a:p>
            <a:endParaRPr lang="da-DK" sz="1600" dirty="0"/>
          </a:p>
          <a:p>
            <a:r>
              <a:rPr lang="da-DK" sz="1600" dirty="0"/>
              <a:t>Tilladelse til frivillig momsregistrering kan gives til:</a:t>
            </a:r>
          </a:p>
          <a:p>
            <a:endParaRPr lang="da-DK" sz="1600" dirty="0"/>
          </a:p>
          <a:p>
            <a:r>
              <a:rPr lang="da-DK" sz="1600" dirty="0" smtClean="0"/>
              <a:t>•  virksomheder</a:t>
            </a:r>
            <a:r>
              <a:rPr lang="da-DK" sz="1600" dirty="0"/>
              <a:t>, der fremstiller investeringsguld mv., eller</a:t>
            </a:r>
          </a:p>
          <a:p>
            <a:r>
              <a:rPr lang="da-DK" sz="1600" dirty="0" smtClean="0"/>
              <a:t>•  formidlere </a:t>
            </a:r>
            <a:r>
              <a:rPr lang="da-DK" sz="1600" dirty="0"/>
              <a:t>af salg af investeringsguld.</a:t>
            </a:r>
          </a:p>
          <a:p>
            <a:endParaRPr lang="da-DK" dirty="0"/>
          </a:p>
        </p:txBody>
      </p:sp>
      <p:sp>
        <p:nvSpPr>
          <p:cNvPr id="4" name="Pladsholder til diasnummer 3"/>
          <p:cNvSpPr>
            <a:spLocks noGrp="1"/>
          </p:cNvSpPr>
          <p:nvPr>
            <p:ph type="sldNum" sz="quarter" idx="10"/>
          </p:nvPr>
        </p:nvSpPr>
        <p:spPr/>
        <p:txBody>
          <a:bodyPr/>
          <a:lstStyle/>
          <a:p>
            <a:r>
              <a:rPr lang="da-DK" smtClean="0"/>
              <a:t>Side </a:t>
            </a:r>
            <a:fld id="{22E76031-8C4E-4E8C-B2E9-D2230C20F5A8}" type="slidenum">
              <a:rPr lang="da-DK" smtClean="0"/>
              <a:pPr/>
              <a:t>15</a:t>
            </a:fld>
            <a:endParaRPr lang="da-DK"/>
          </a:p>
        </p:txBody>
      </p:sp>
      <p:sp>
        <p:nvSpPr>
          <p:cNvPr id="5" name="Pladsholder til dato 4"/>
          <p:cNvSpPr>
            <a:spLocks noGrp="1"/>
          </p:cNvSpPr>
          <p:nvPr>
            <p:ph type="dt" sz="half" idx="11"/>
          </p:nvPr>
        </p:nvSpPr>
        <p:spPr/>
        <p:txBody>
          <a:bodyPr/>
          <a:lstStyle/>
          <a:p>
            <a:fld id="{710964DE-DEC0-4330-B99A-3C51D3B19799}" type="datetime1">
              <a:rPr lang="da-DK" smtClean="0"/>
              <a:pPr/>
              <a:t>28-08-2015</a:t>
            </a:fld>
            <a:endParaRPr lang="da-DK"/>
          </a:p>
        </p:txBody>
      </p:sp>
    </p:spTree>
    <p:extLst>
      <p:ext uri="{BB962C8B-B14F-4D97-AF65-F5344CB8AC3E}">
        <p14:creationId xmlns:p14="http://schemas.microsoft.com/office/powerpoint/2010/main" val="912751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60648"/>
            <a:ext cx="6639272" cy="806152"/>
          </a:xfrm>
        </p:spPr>
        <p:txBody>
          <a:bodyPr/>
          <a:lstStyle/>
          <a:p>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sz="1800" dirty="0" smtClean="0"/>
              <a:t>Guld </a:t>
            </a:r>
            <a:r>
              <a:rPr lang="da-DK" sz="1800" dirty="0"/>
              <a:t>som råmetal eller halvforarbejdede </a:t>
            </a:r>
            <a:r>
              <a:rPr lang="da-DK" sz="1800" dirty="0" smtClean="0"/>
              <a:t>produkter  </a:t>
            </a:r>
            <a:r>
              <a:rPr lang="da-DK" sz="1800" u="sng" dirty="0"/>
              <a:t>+</a:t>
            </a:r>
            <a:r>
              <a:rPr lang="da-DK" sz="1800" u="sng" dirty="0" smtClean="0"/>
              <a:t> Metalskrot</a:t>
            </a:r>
            <a:r>
              <a:rPr lang="da-DK" dirty="0"/>
              <a:t/>
            </a:r>
            <a:br>
              <a:rPr lang="da-DK" dirty="0"/>
            </a:br>
            <a:endParaRPr lang="da-DK" dirty="0"/>
          </a:p>
        </p:txBody>
      </p:sp>
      <p:sp>
        <p:nvSpPr>
          <p:cNvPr id="3" name="Pladsholder til indhold 2"/>
          <p:cNvSpPr>
            <a:spLocks noGrp="1"/>
          </p:cNvSpPr>
          <p:nvPr>
            <p:ph idx="1"/>
          </p:nvPr>
        </p:nvSpPr>
        <p:spPr/>
        <p:txBody>
          <a:bodyPr/>
          <a:lstStyle/>
          <a:p>
            <a:r>
              <a:rPr lang="da-DK" b="1" dirty="0" smtClean="0"/>
              <a:t>Fradragsret</a:t>
            </a:r>
          </a:p>
          <a:p>
            <a:endParaRPr lang="da-DK" dirty="0"/>
          </a:p>
          <a:p>
            <a:r>
              <a:rPr lang="da-DK" dirty="0" smtClean="0"/>
              <a:t>Hvis </a:t>
            </a:r>
            <a:r>
              <a:rPr lang="da-DK" dirty="0"/>
              <a:t>den, </a:t>
            </a:r>
            <a:r>
              <a:rPr lang="da-DK" dirty="0" smtClean="0"/>
              <a:t>der </a:t>
            </a:r>
            <a:r>
              <a:rPr lang="da-DK" dirty="0"/>
              <a:t>er </a:t>
            </a:r>
            <a:r>
              <a:rPr lang="da-DK" dirty="0" smtClean="0"/>
              <a:t>omfattet af omvendt </a:t>
            </a:r>
            <a:r>
              <a:rPr lang="da-DK" dirty="0"/>
              <a:t>betalingspligtig for moms ved handel med guld efter ML § 46, stk. 1, nr. 4, </a:t>
            </a:r>
            <a:r>
              <a:rPr lang="da-DK" dirty="0">
                <a:solidFill>
                  <a:srgbClr val="0070C0"/>
                </a:solidFill>
              </a:rPr>
              <a:t>anvender det tilkøbte guld til momsmæssige formål som led i selvstændig økonomisk virksomhed</a:t>
            </a:r>
            <a:r>
              <a:rPr lang="da-DK" dirty="0"/>
              <a:t>, har den betalingspligtige person ved opgørelse af momstilsvaret fradrag for den omvendt betalingspligtige moms som </a:t>
            </a:r>
            <a:r>
              <a:rPr lang="da-DK" dirty="0" smtClean="0"/>
              <a:t>indgående afgift/købsmoms </a:t>
            </a:r>
            <a:r>
              <a:rPr lang="da-DK" dirty="0"/>
              <a:t>efter den almindelige regel i ML § 37, stk. 2, nr. 1</a:t>
            </a:r>
            <a:endParaRPr lang="da-DK" dirty="0" smtClean="0"/>
          </a:p>
          <a:p>
            <a:endParaRPr lang="da-DK" dirty="0"/>
          </a:p>
          <a:p>
            <a:endParaRPr lang="da-DK" dirty="0" smtClean="0"/>
          </a:p>
          <a:p>
            <a:endParaRPr lang="da-DK"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16</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137" y="3883802"/>
            <a:ext cx="3895725"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661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Administrative regler  1 (5)</a:t>
            </a:r>
            <a:endParaRPr lang="da-DK" dirty="0"/>
          </a:p>
        </p:txBody>
      </p:sp>
      <p:sp>
        <p:nvSpPr>
          <p:cNvPr id="3" name="Pladsholder til indhold 2"/>
          <p:cNvSpPr>
            <a:spLocks noGrp="1"/>
          </p:cNvSpPr>
          <p:nvPr>
            <p:ph idx="1"/>
          </p:nvPr>
        </p:nvSpPr>
        <p:spPr>
          <a:xfrm>
            <a:off x="363538" y="1052736"/>
            <a:ext cx="8399462" cy="4967064"/>
          </a:xfrm>
        </p:spPr>
        <p:txBody>
          <a:bodyPr/>
          <a:lstStyle/>
          <a:p>
            <a:r>
              <a:rPr lang="da-DK" b="1" dirty="0" smtClean="0">
                <a:solidFill>
                  <a:srgbClr val="C00000"/>
                </a:solidFill>
              </a:rPr>
              <a:t>Leverandøren (sælger)</a:t>
            </a:r>
            <a:r>
              <a:rPr lang="da-DK" b="1" dirty="0" smtClean="0"/>
              <a:t> </a:t>
            </a:r>
            <a:r>
              <a:rPr lang="da-DK" b="1" dirty="0"/>
              <a:t>af guld til en køber, der er betalingspligtig for moms af guld efter ML § 46, stk. 1, nr. </a:t>
            </a:r>
            <a:r>
              <a:rPr lang="da-DK" b="1" dirty="0" smtClean="0"/>
              <a:t>4</a:t>
            </a:r>
          </a:p>
          <a:p>
            <a:endParaRPr lang="da-DK" sz="1600" dirty="0" smtClean="0"/>
          </a:p>
          <a:p>
            <a:pPr marL="285750" indent="-285750">
              <a:buFont typeface="Arial" panose="020B0604020202020204" pitchFamily="34" charset="0"/>
              <a:buChar char="•"/>
            </a:pPr>
            <a:r>
              <a:rPr lang="da-DK" sz="1600" dirty="0"/>
              <a:t>Leverandøren af guld til en køber, der er betalingspligtig for moms af guldet, er underlagt særlige oplysningskrav til faktura. Se momsbekendtgørelsens § 123.</a:t>
            </a:r>
          </a:p>
          <a:p>
            <a:pPr marL="285750" indent="-285750">
              <a:buFont typeface="Arial" panose="020B0604020202020204" pitchFamily="34" charset="0"/>
              <a:buChar char="•"/>
            </a:pPr>
            <a:r>
              <a:rPr lang="da-DK" sz="1600" dirty="0" smtClean="0"/>
              <a:t>Leverandøren </a:t>
            </a:r>
            <a:r>
              <a:rPr lang="da-DK" sz="1600" dirty="0"/>
              <a:t>skal i alle tilfælde indhente købers legitimation ved transaktioner med guld på 100.000 kr. eller derover. Se momsbekendtgørelsens § 124. Leverandøren har bogføringspligt. Se momsbekendtgørelsens § 76, stk. 10, nr. 3.</a:t>
            </a:r>
          </a:p>
          <a:p>
            <a:pPr marL="285750" indent="-285750">
              <a:buFont typeface="Arial" panose="020B0604020202020204" pitchFamily="34" charset="0"/>
              <a:buChar char="•"/>
            </a:pPr>
            <a:r>
              <a:rPr lang="da-DK" sz="1600" dirty="0" smtClean="0"/>
              <a:t>Leverandøren </a:t>
            </a:r>
            <a:r>
              <a:rPr lang="da-DK" sz="1600" dirty="0"/>
              <a:t>skal i momsangivelsens rubrik C angive indenlandske leverancer af guld, der er omfattet af omvendt betalingspligt for moms af guld efter ML § 46, stk. 1, nr. 4. </a:t>
            </a:r>
          </a:p>
          <a:p>
            <a:pPr marL="285750" indent="-285750">
              <a:buFont typeface="Arial" panose="020B0604020202020204" pitchFamily="34" charset="0"/>
              <a:buChar char="•"/>
            </a:pPr>
            <a:r>
              <a:rPr lang="da-DK" sz="1600" dirty="0" smtClean="0"/>
              <a:t>Leverandøren </a:t>
            </a:r>
            <a:r>
              <a:rPr lang="da-DK" sz="1600" dirty="0"/>
              <a:t>skal sikre sig, at </a:t>
            </a:r>
            <a:r>
              <a:rPr lang="da-DK" sz="1600" u="sng" dirty="0"/>
              <a:t>køber</a:t>
            </a:r>
            <a:r>
              <a:rPr lang="da-DK" sz="1600" dirty="0"/>
              <a:t> har et CVR nr og er momsregistreret på www.skat.dk og eventuelt også på www.cvr.dk hvis der er tvivl om sammenhæng mellem </a:t>
            </a:r>
            <a:r>
              <a:rPr lang="da-DK" sz="1600" u="sng" dirty="0"/>
              <a:t>køber</a:t>
            </a:r>
            <a:r>
              <a:rPr lang="da-DK" sz="1600" dirty="0"/>
              <a:t> og CVR nr. Efterprøvning er ikke nødvendig ved faste samhandelspartnere</a:t>
            </a:r>
            <a:r>
              <a:rPr lang="da-DK" sz="1600" dirty="0" smtClean="0"/>
              <a:t>.</a:t>
            </a:r>
          </a:p>
          <a:p>
            <a:pPr marL="285750" indent="-285750">
              <a:buFont typeface="Arial" panose="020B0604020202020204" pitchFamily="34" charset="0"/>
              <a:buChar char="•"/>
            </a:pPr>
            <a:endParaRPr lang="da-DK" sz="1600" dirty="0" smtClean="0"/>
          </a:p>
          <a:p>
            <a:pPr marL="285750" indent="-285750">
              <a:buFont typeface="Arial" panose="020B0604020202020204" pitchFamily="34" charset="0"/>
              <a:buChar char="•"/>
            </a:pPr>
            <a:r>
              <a:rPr lang="da-DK" sz="1600" i="1" dirty="0" smtClean="0"/>
              <a:t>Konsekvenser?</a:t>
            </a:r>
            <a:endParaRPr lang="da-DK" sz="1600" i="1"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17</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1907093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Administrative regler  </a:t>
            </a:r>
            <a:r>
              <a:rPr lang="da-DK" dirty="0" smtClean="0"/>
              <a:t>2 (5)</a:t>
            </a:r>
            <a:endParaRPr lang="da-DK" dirty="0"/>
          </a:p>
        </p:txBody>
      </p:sp>
      <p:sp>
        <p:nvSpPr>
          <p:cNvPr id="3" name="Pladsholder til indhold 2"/>
          <p:cNvSpPr>
            <a:spLocks noGrp="1"/>
          </p:cNvSpPr>
          <p:nvPr>
            <p:ph idx="1"/>
          </p:nvPr>
        </p:nvSpPr>
        <p:spPr>
          <a:xfrm>
            <a:off x="363538" y="1340768"/>
            <a:ext cx="8399462" cy="4679032"/>
          </a:xfrm>
        </p:spPr>
        <p:txBody>
          <a:bodyPr/>
          <a:lstStyle/>
          <a:p>
            <a:r>
              <a:rPr lang="da-DK" b="1" dirty="0">
                <a:solidFill>
                  <a:srgbClr val="C00000"/>
                </a:solidFill>
              </a:rPr>
              <a:t>Den, der er </a:t>
            </a:r>
            <a:r>
              <a:rPr lang="da-DK" b="1" dirty="0" smtClean="0">
                <a:solidFill>
                  <a:srgbClr val="C00000"/>
                </a:solidFill>
              </a:rPr>
              <a:t>betalingspligtig (køber) </a:t>
            </a:r>
            <a:r>
              <a:rPr lang="da-DK" b="1" dirty="0"/>
              <a:t>for moms af guld efter ML § 46, stk. 1, nr. 4, har bogførings- og angivelsespligter  </a:t>
            </a:r>
            <a:endParaRPr lang="da-DK" b="1" dirty="0" smtClean="0"/>
          </a:p>
          <a:p>
            <a:endParaRPr lang="da-DK" sz="1600" b="1" dirty="0"/>
          </a:p>
          <a:p>
            <a:pPr marL="285750" indent="-285750">
              <a:buFont typeface="Arial" panose="020B0604020202020204" pitchFamily="34" charset="0"/>
              <a:buChar char="•"/>
            </a:pPr>
            <a:r>
              <a:rPr lang="da-DK" sz="1600" dirty="0"/>
              <a:t>Den betalingspligtige person har bogføringspligt. Se momsbekendtgørelsens § 76, stk. 3.</a:t>
            </a:r>
          </a:p>
          <a:p>
            <a:pPr marL="285750" indent="-285750">
              <a:buFont typeface="Arial" panose="020B0604020202020204" pitchFamily="34" charset="0"/>
              <a:buChar char="•"/>
            </a:pPr>
            <a:r>
              <a:rPr lang="da-DK" sz="1600" dirty="0" smtClean="0"/>
              <a:t>Den </a:t>
            </a:r>
            <a:r>
              <a:rPr lang="da-DK" sz="1600" dirty="0"/>
              <a:t>betalingspligtige person skal på momsangivelsen angive den (omvendt) betalingspligtige moms som udgående afgift (salgsmoms) og skal, forudsat guldet anvendes til momsmæssigt formål, angive det samme beløb som indgående afgift (købsmoms). Se ML § 57, stk. 1.</a:t>
            </a:r>
          </a:p>
          <a:p>
            <a:pPr marL="285750" indent="-285750">
              <a:buFont typeface="Arial" panose="020B0604020202020204" pitchFamily="34" charset="0"/>
              <a:buChar char="•"/>
            </a:pPr>
            <a:r>
              <a:rPr lang="da-DK" sz="1600" dirty="0" smtClean="0"/>
              <a:t>Den </a:t>
            </a:r>
            <a:r>
              <a:rPr lang="da-DK" sz="1600" dirty="0"/>
              <a:t>betalingspligtige skal sikre sig, at </a:t>
            </a:r>
            <a:r>
              <a:rPr lang="da-DK" sz="1600" u="sng" dirty="0" smtClean="0"/>
              <a:t>sælger</a:t>
            </a:r>
            <a:r>
              <a:rPr lang="da-DK" sz="1600" dirty="0" smtClean="0"/>
              <a:t> </a:t>
            </a:r>
            <a:r>
              <a:rPr lang="da-DK" sz="1600" dirty="0"/>
              <a:t>har et CVR nr og er momsregistreret på www.skat.dk og eventuelt også på www.cvr.dk hvis der er tvivl om sammenhæng mellem </a:t>
            </a:r>
            <a:r>
              <a:rPr lang="da-DK" sz="1600" u="sng" dirty="0" smtClean="0"/>
              <a:t>sælger</a:t>
            </a:r>
            <a:r>
              <a:rPr lang="da-DK" sz="1600" dirty="0" smtClean="0"/>
              <a:t> </a:t>
            </a:r>
            <a:r>
              <a:rPr lang="da-DK" sz="1600" dirty="0"/>
              <a:t>og CVR nr. Efterprøvning er ikke nødvendig ved faste samhandelspartnere</a:t>
            </a:r>
            <a:r>
              <a:rPr lang="da-DK" sz="1600" dirty="0" smtClean="0"/>
              <a:t>.</a:t>
            </a:r>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r>
              <a:rPr lang="da-DK" sz="1600" i="1" dirty="0" smtClean="0"/>
              <a:t>Konsekvenser?</a:t>
            </a:r>
            <a:endParaRPr lang="da-DK" sz="1600" i="1" dirty="0"/>
          </a:p>
          <a:p>
            <a:pPr>
              <a:buFont typeface="Arial" panose="020B0604020202020204" pitchFamily="34" charset="0"/>
              <a:buChar char="•"/>
            </a:pPr>
            <a:endParaRPr lang="da-DK"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18</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1163715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Administrative regler  </a:t>
            </a:r>
            <a:r>
              <a:rPr lang="da-DK" dirty="0" smtClean="0"/>
              <a:t>3 (5)</a:t>
            </a:r>
            <a:endParaRPr lang="da-DK" dirty="0"/>
          </a:p>
        </p:txBody>
      </p:sp>
      <p:sp>
        <p:nvSpPr>
          <p:cNvPr id="3" name="Pladsholder til indhold 2"/>
          <p:cNvSpPr>
            <a:spLocks noGrp="1"/>
          </p:cNvSpPr>
          <p:nvPr>
            <p:ph idx="1"/>
          </p:nvPr>
        </p:nvSpPr>
        <p:spPr/>
        <p:txBody>
          <a:bodyPr/>
          <a:lstStyle/>
          <a:p>
            <a:r>
              <a:rPr lang="da-DK" b="1" dirty="0" smtClean="0"/>
              <a:t>Faktura</a:t>
            </a:r>
            <a:endParaRPr lang="da-DK" sz="1600" b="1" dirty="0" smtClean="0"/>
          </a:p>
          <a:p>
            <a:endParaRPr lang="da-DK" sz="1600" dirty="0"/>
          </a:p>
          <a:p>
            <a:r>
              <a:rPr lang="da-DK" sz="1600" dirty="0" smtClean="0">
                <a:solidFill>
                  <a:srgbClr val="C00000"/>
                </a:solidFill>
              </a:rPr>
              <a:t>Sælger udsteder bilaget !!!</a:t>
            </a:r>
          </a:p>
          <a:p>
            <a:endParaRPr lang="da-DK" sz="1600" dirty="0"/>
          </a:p>
          <a:p>
            <a:r>
              <a:rPr lang="da-DK" sz="1600" dirty="0" smtClean="0"/>
              <a:t>Virksomheder hvis salg er omfattet af reglerne for omvendt betalingspligt, skal udstede en faktura uden oplysning om momssats eller momsens størrelse. </a:t>
            </a:r>
          </a:p>
          <a:p>
            <a:endParaRPr lang="da-DK" sz="1600" dirty="0"/>
          </a:p>
          <a:p>
            <a:r>
              <a:rPr lang="da-DK" sz="1600" dirty="0" smtClean="0"/>
              <a:t>Fakturaen skal indeholde oplysning om, at køber skal afregne den moms, der påhviler leverandøren f.eks. ved anførsel af:</a:t>
            </a:r>
          </a:p>
          <a:p>
            <a:endParaRPr lang="da-DK" sz="1600" dirty="0"/>
          </a:p>
          <a:p>
            <a:pPr algn="ctr"/>
            <a:r>
              <a:rPr lang="da-DK" sz="1600" dirty="0" smtClean="0"/>
              <a:t>	”omvendt betalingspligt, køber afregner momsen”</a:t>
            </a:r>
          </a:p>
          <a:p>
            <a:r>
              <a:rPr lang="da-DK" sz="1600" dirty="0"/>
              <a:t>	</a:t>
            </a:r>
            <a:endParaRPr lang="da-DK" sz="1600" dirty="0" smtClean="0"/>
          </a:p>
          <a:p>
            <a:r>
              <a:rPr lang="da-DK" sz="1600" dirty="0" smtClean="0">
                <a:solidFill>
                  <a:srgbClr val="C00000"/>
                </a:solidFill>
              </a:rPr>
              <a:t>Blandede fakturaer</a:t>
            </a:r>
          </a:p>
          <a:p>
            <a:r>
              <a:rPr lang="da-DK" sz="1600" dirty="0" smtClean="0"/>
              <a:t>Såfremt fakturaen indeholder poster både med almindelig moms (fx sølv) og poster med omvendt betalingspligt (guld) skal der være særskilt sammentælling og det skal tydelig fremgå, hvordan de forskellige poster skal behandles.</a:t>
            </a:r>
            <a:endParaRPr lang="da-DK" sz="1600"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19</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1350623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Dagens program</a:t>
            </a:r>
          </a:p>
        </p:txBody>
      </p:sp>
      <p:sp>
        <p:nvSpPr>
          <p:cNvPr id="3" name="Pladsholder til indhold 2"/>
          <p:cNvSpPr>
            <a:spLocks noGrp="1"/>
          </p:cNvSpPr>
          <p:nvPr>
            <p:ph idx="1"/>
          </p:nvPr>
        </p:nvSpPr>
        <p:spPr>
          <a:xfrm>
            <a:off x="457200" y="1124744"/>
            <a:ext cx="8229600" cy="5139531"/>
          </a:xfrm>
        </p:spPr>
        <p:txBody>
          <a:bodyPr/>
          <a:lstStyle/>
          <a:p>
            <a:r>
              <a:rPr lang="da-DK" sz="1400" b="1" dirty="0" smtClean="0">
                <a:latin typeface="+mj-lt"/>
              </a:rPr>
              <a:t>Præsentation</a:t>
            </a:r>
            <a:endParaRPr lang="da-DK" sz="1400" b="1" dirty="0">
              <a:latin typeface="+mj-lt"/>
            </a:endParaRPr>
          </a:p>
          <a:p>
            <a:r>
              <a:rPr lang="da-DK" sz="1400" b="1" dirty="0" smtClean="0">
                <a:latin typeface="+mj-lt"/>
              </a:rPr>
              <a:t>Omvendt </a:t>
            </a:r>
            <a:r>
              <a:rPr lang="da-DK" sz="1400" b="1" dirty="0">
                <a:latin typeface="+mj-lt"/>
              </a:rPr>
              <a:t>betalingspligt – </a:t>
            </a:r>
            <a:r>
              <a:rPr lang="da-DK" sz="1400" b="1" dirty="0" smtClean="0">
                <a:latin typeface="+mj-lt"/>
              </a:rPr>
              <a:t>Introduktion - </a:t>
            </a:r>
          </a:p>
          <a:p>
            <a:r>
              <a:rPr lang="da-DK" sz="1400" b="1" dirty="0" smtClean="0">
                <a:latin typeface="+mj-lt"/>
              </a:rPr>
              <a:t>Fra </a:t>
            </a:r>
            <a:r>
              <a:rPr lang="da-DK" sz="1400" b="1" dirty="0">
                <a:latin typeface="+mj-lt"/>
              </a:rPr>
              <a:t>den virkelige verden</a:t>
            </a:r>
          </a:p>
          <a:p>
            <a:r>
              <a:rPr lang="da-DK" sz="1400" b="1" dirty="0">
                <a:latin typeface="+mj-lt"/>
              </a:rPr>
              <a:t>Hvor er der omvendt betalingspligt</a:t>
            </a:r>
          </a:p>
          <a:p>
            <a:r>
              <a:rPr lang="da-DK" sz="1400" b="1" dirty="0" smtClean="0">
                <a:latin typeface="+mj-lt"/>
              </a:rPr>
              <a:t>Definitioner</a:t>
            </a:r>
            <a:endParaRPr lang="da-DK" sz="1400" b="1" dirty="0">
              <a:latin typeface="+mj-lt"/>
            </a:endParaRPr>
          </a:p>
          <a:p>
            <a:r>
              <a:rPr lang="da-DK" sz="1400" b="1" dirty="0">
                <a:latin typeface="+mj-lt"/>
              </a:rPr>
              <a:t>•	Investeringsguld</a:t>
            </a:r>
          </a:p>
          <a:p>
            <a:r>
              <a:rPr lang="da-DK" sz="1400" b="1" dirty="0">
                <a:latin typeface="+mj-lt"/>
              </a:rPr>
              <a:t>•	Guld som </a:t>
            </a:r>
            <a:r>
              <a:rPr lang="da-DK" sz="1400" b="1" dirty="0" err="1">
                <a:latin typeface="+mj-lt"/>
              </a:rPr>
              <a:t>råmetal</a:t>
            </a:r>
            <a:r>
              <a:rPr lang="da-DK" sz="1400" b="1" dirty="0">
                <a:latin typeface="+mj-lt"/>
              </a:rPr>
              <a:t> eller halvforarbejdede produkter</a:t>
            </a:r>
          </a:p>
          <a:p>
            <a:r>
              <a:rPr lang="da-DK" sz="1400" b="1" dirty="0">
                <a:latin typeface="+mj-lt"/>
              </a:rPr>
              <a:t>•	Guld som metalskrot - Definitionerne </a:t>
            </a:r>
          </a:p>
          <a:p>
            <a:r>
              <a:rPr lang="da-DK" sz="1400" b="1" dirty="0">
                <a:latin typeface="+mj-lt"/>
              </a:rPr>
              <a:t>Investeringsguld – fritagelse og fradragsret</a:t>
            </a:r>
          </a:p>
          <a:p>
            <a:r>
              <a:rPr lang="da-DK" sz="1400" b="1" dirty="0">
                <a:latin typeface="+mj-lt"/>
              </a:rPr>
              <a:t>Guld som </a:t>
            </a:r>
            <a:r>
              <a:rPr lang="da-DK" sz="1400" b="1" dirty="0" err="1">
                <a:latin typeface="+mj-lt"/>
              </a:rPr>
              <a:t>råmetal</a:t>
            </a:r>
            <a:r>
              <a:rPr lang="da-DK" sz="1400" b="1" dirty="0">
                <a:latin typeface="+mj-lt"/>
              </a:rPr>
              <a:t> eller halvforarbejdede produkter – Metalskrot - Fradragsret</a:t>
            </a:r>
          </a:p>
          <a:p>
            <a:r>
              <a:rPr lang="da-DK" sz="1400" b="1" dirty="0">
                <a:latin typeface="+mj-lt"/>
              </a:rPr>
              <a:t>Administrative regler  </a:t>
            </a:r>
          </a:p>
          <a:p>
            <a:r>
              <a:rPr lang="da-DK" sz="1400" b="1" dirty="0" smtClean="0">
                <a:latin typeface="+mj-lt"/>
              </a:rPr>
              <a:t>Faktura - Blandede </a:t>
            </a:r>
            <a:r>
              <a:rPr lang="da-DK" sz="1400" b="1" dirty="0">
                <a:latin typeface="+mj-lt"/>
              </a:rPr>
              <a:t>fakturaer</a:t>
            </a:r>
          </a:p>
          <a:p>
            <a:r>
              <a:rPr lang="da-DK" sz="1400" b="1" dirty="0" smtClean="0">
                <a:latin typeface="+mj-lt"/>
              </a:rPr>
              <a:t>Afregningsbilag</a:t>
            </a:r>
            <a:endParaRPr lang="da-DK" sz="1400" b="1" dirty="0">
              <a:latin typeface="+mj-lt"/>
            </a:endParaRPr>
          </a:p>
          <a:p>
            <a:r>
              <a:rPr lang="da-DK" sz="1400" b="1" dirty="0">
                <a:latin typeface="+mj-lt"/>
              </a:rPr>
              <a:t>Faktura – generel regel - Momsbekendtgørelsens § 61 - Krav til fakturaens indhold </a:t>
            </a:r>
          </a:p>
          <a:p>
            <a:r>
              <a:rPr lang="da-DK" sz="1400" b="1" dirty="0">
                <a:latin typeface="+mj-lt"/>
              </a:rPr>
              <a:t>Momsangivelsen</a:t>
            </a:r>
          </a:p>
          <a:p>
            <a:r>
              <a:rPr lang="da-DK" sz="1400" b="1" dirty="0" smtClean="0">
                <a:latin typeface="+mj-lt"/>
              </a:rPr>
              <a:t>SKAT.dk</a:t>
            </a:r>
            <a:endParaRPr lang="da-DK" sz="1400" b="1" dirty="0">
              <a:latin typeface="+mj-lt"/>
            </a:endParaRPr>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2</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3838313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Administrative regler  </a:t>
            </a:r>
            <a:r>
              <a:rPr lang="da-DK" dirty="0" smtClean="0"/>
              <a:t>4 (5)</a:t>
            </a:r>
            <a:endParaRPr lang="da-DK" dirty="0"/>
          </a:p>
        </p:txBody>
      </p:sp>
      <p:sp>
        <p:nvSpPr>
          <p:cNvPr id="3" name="Pladsholder til indhold 2"/>
          <p:cNvSpPr>
            <a:spLocks noGrp="1"/>
          </p:cNvSpPr>
          <p:nvPr>
            <p:ph idx="1"/>
          </p:nvPr>
        </p:nvSpPr>
        <p:spPr/>
        <p:txBody>
          <a:bodyPr/>
          <a:lstStyle/>
          <a:p>
            <a:r>
              <a:rPr lang="da-DK" b="1" dirty="0" smtClean="0"/>
              <a:t>Afregningsbilag</a:t>
            </a:r>
            <a:endParaRPr lang="da-DK" sz="1600" b="1" dirty="0" smtClean="0"/>
          </a:p>
          <a:p>
            <a:endParaRPr lang="da-DK" sz="1600" dirty="0"/>
          </a:p>
          <a:p>
            <a:r>
              <a:rPr lang="da-DK" sz="1600" dirty="0" smtClean="0">
                <a:solidFill>
                  <a:srgbClr val="FF0000"/>
                </a:solidFill>
              </a:rPr>
              <a:t>Køber udsteder bilaget</a:t>
            </a:r>
          </a:p>
          <a:p>
            <a:endParaRPr lang="da-DK" sz="1600" dirty="0"/>
          </a:p>
          <a:p>
            <a:r>
              <a:rPr lang="da-DK" sz="1600" dirty="0" smtClean="0"/>
              <a:t>I visse tilfælde – fx ved salg af skrotguld – kender sælger ikke den nøjagtige mængde af guld og det er derfor køber der udsteder bilaget.</a:t>
            </a:r>
          </a:p>
          <a:p>
            <a:endParaRPr lang="da-DK" sz="1600" dirty="0"/>
          </a:p>
          <a:p>
            <a:r>
              <a:rPr lang="da-DK" sz="1600" dirty="0" smtClean="0"/>
              <a:t>Det kaldes et afregningsbilag </a:t>
            </a:r>
          </a:p>
          <a:p>
            <a:endParaRPr lang="da-DK" sz="1600" dirty="0"/>
          </a:p>
          <a:p>
            <a:r>
              <a:rPr lang="da-DK" sz="1600" dirty="0" smtClean="0"/>
              <a:t>Der gælder de samme regler for udstedelse af afregningsbilag som der gælder for fakturaer.</a:t>
            </a:r>
            <a:endParaRPr lang="da-DK" sz="1600"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20</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1034000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Administrative regler  </a:t>
            </a:r>
            <a:r>
              <a:rPr lang="da-DK" dirty="0" smtClean="0"/>
              <a:t>5 (5)</a:t>
            </a:r>
            <a:endParaRPr lang="da-DK" dirty="0"/>
          </a:p>
        </p:txBody>
      </p:sp>
      <p:sp>
        <p:nvSpPr>
          <p:cNvPr id="3" name="Pladsholder til indhold 2"/>
          <p:cNvSpPr>
            <a:spLocks noGrp="1"/>
          </p:cNvSpPr>
          <p:nvPr>
            <p:ph idx="1"/>
          </p:nvPr>
        </p:nvSpPr>
        <p:spPr/>
        <p:txBody>
          <a:bodyPr/>
          <a:lstStyle/>
          <a:p>
            <a:r>
              <a:rPr lang="da-DK" b="1" dirty="0" smtClean="0"/>
              <a:t>Terminologi</a:t>
            </a:r>
          </a:p>
          <a:p>
            <a:endParaRPr lang="da-DK" sz="1600" dirty="0"/>
          </a:p>
          <a:p>
            <a:endParaRPr lang="da-DK" sz="1600" dirty="0" smtClean="0"/>
          </a:p>
          <a:p>
            <a:endParaRPr lang="da-DK" sz="1600" dirty="0"/>
          </a:p>
          <a:p>
            <a:endParaRPr lang="da-DK" sz="1600" dirty="0" smtClean="0"/>
          </a:p>
          <a:p>
            <a:r>
              <a:rPr lang="da-DK" sz="1600" dirty="0" smtClean="0"/>
              <a:t>	Et rettelsesbilag til en </a:t>
            </a:r>
            <a:r>
              <a:rPr lang="da-DK" sz="1600" dirty="0" smtClean="0">
                <a:solidFill>
                  <a:srgbClr val="00B050"/>
                </a:solidFill>
              </a:rPr>
              <a:t>faktura</a:t>
            </a:r>
            <a:r>
              <a:rPr lang="da-DK" sz="1600" dirty="0" smtClean="0"/>
              <a:t> kaldes en </a:t>
            </a:r>
            <a:r>
              <a:rPr lang="da-DK" sz="1600" dirty="0" smtClean="0">
                <a:solidFill>
                  <a:srgbClr val="C00000"/>
                </a:solidFill>
              </a:rPr>
              <a:t>kreditnota</a:t>
            </a:r>
          </a:p>
          <a:p>
            <a:endParaRPr lang="da-DK" sz="1600" dirty="0"/>
          </a:p>
          <a:p>
            <a:r>
              <a:rPr lang="da-DK" sz="1600" dirty="0" smtClean="0"/>
              <a:t>	Et rettelsesbilag til et </a:t>
            </a:r>
            <a:r>
              <a:rPr lang="da-DK" sz="1600" dirty="0" smtClean="0">
                <a:solidFill>
                  <a:srgbClr val="00B050"/>
                </a:solidFill>
              </a:rPr>
              <a:t>afregningsbilag</a:t>
            </a:r>
            <a:r>
              <a:rPr lang="da-DK" sz="1600" dirty="0" smtClean="0"/>
              <a:t> kaldes en </a:t>
            </a:r>
            <a:r>
              <a:rPr lang="da-DK" sz="1600" dirty="0" smtClean="0">
                <a:solidFill>
                  <a:srgbClr val="C00000"/>
                </a:solidFill>
              </a:rPr>
              <a:t>afregningskreditnota</a:t>
            </a:r>
            <a:endParaRPr lang="da-DK" sz="1600" dirty="0">
              <a:solidFill>
                <a:srgbClr val="C00000"/>
              </a:solidFill>
            </a:endParaRPr>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21</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3277729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Faktura – </a:t>
            </a:r>
            <a:r>
              <a:rPr lang="da-DK" dirty="0"/>
              <a:t>Momsbekendtgørelsens § 61</a:t>
            </a:r>
          </a:p>
        </p:txBody>
      </p:sp>
      <p:sp>
        <p:nvSpPr>
          <p:cNvPr id="3" name="Pladsholder til indhold 2"/>
          <p:cNvSpPr>
            <a:spLocks noGrp="1"/>
          </p:cNvSpPr>
          <p:nvPr>
            <p:ph idx="1"/>
          </p:nvPr>
        </p:nvSpPr>
        <p:spPr/>
        <p:txBody>
          <a:bodyPr/>
          <a:lstStyle/>
          <a:p>
            <a:pPr>
              <a:spcBef>
                <a:spcPts val="0"/>
              </a:spcBef>
            </a:pPr>
            <a:r>
              <a:rPr lang="da-DK" sz="1600" b="1" dirty="0" smtClean="0"/>
              <a:t>Krav </a:t>
            </a:r>
            <a:r>
              <a:rPr lang="da-DK" sz="1600" b="1" dirty="0"/>
              <a:t>til fakturaens indhold </a:t>
            </a:r>
          </a:p>
          <a:p>
            <a:pPr>
              <a:spcBef>
                <a:spcPts val="0"/>
              </a:spcBef>
            </a:pPr>
            <a:endParaRPr lang="da-DK" sz="1400" dirty="0"/>
          </a:p>
          <a:p>
            <a:pPr>
              <a:spcBef>
                <a:spcPts val="0"/>
              </a:spcBef>
            </a:pPr>
            <a:r>
              <a:rPr lang="da-DK" sz="1400" dirty="0"/>
              <a:t>§ 61. Med forbehold for de øvrige bestemmelser i dette kapitel skal en faktura, herunder afregningsbilag, jf. § 70 i denne bekendtgørelse, indeholde</a:t>
            </a:r>
            <a:r>
              <a:rPr lang="da-DK" sz="1400" dirty="0" smtClean="0"/>
              <a:t>:</a:t>
            </a:r>
            <a:endParaRPr lang="da-DK" sz="1400" dirty="0"/>
          </a:p>
          <a:p>
            <a:pPr>
              <a:spcBef>
                <a:spcPts val="0"/>
              </a:spcBef>
            </a:pPr>
            <a:r>
              <a:rPr lang="da-DK" sz="1400" dirty="0"/>
              <a:t>1) Udstedelsesdato (fakturadato</a:t>
            </a:r>
            <a:r>
              <a:rPr lang="da-DK" sz="1400" dirty="0" smtClean="0"/>
              <a:t>).</a:t>
            </a:r>
            <a:endParaRPr lang="da-DK" sz="1400" dirty="0"/>
          </a:p>
          <a:p>
            <a:pPr>
              <a:spcBef>
                <a:spcPts val="0"/>
              </a:spcBef>
            </a:pPr>
            <a:r>
              <a:rPr lang="da-DK" sz="1400" dirty="0"/>
              <a:t>2) Fortløbende nummer, der bygger på én eller flere serier, og som identificerer fakturaen</a:t>
            </a:r>
            <a:r>
              <a:rPr lang="da-DK" sz="1400" dirty="0" smtClean="0"/>
              <a:t>.</a:t>
            </a:r>
            <a:endParaRPr lang="da-DK" sz="1400" dirty="0"/>
          </a:p>
          <a:p>
            <a:pPr>
              <a:spcBef>
                <a:spcPts val="0"/>
              </a:spcBef>
            </a:pPr>
            <a:r>
              <a:rPr lang="da-DK" sz="1400" dirty="0"/>
              <a:t>3) Den registrerede virksomheds (sælgerens) registreringsnummer</a:t>
            </a:r>
            <a:r>
              <a:rPr lang="da-DK" sz="1400" dirty="0" smtClean="0"/>
              <a:t>.</a:t>
            </a:r>
            <a:endParaRPr lang="da-DK" sz="1400" dirty="0"/>
          </a:p>
          <a:p>
            <a:pPr>
              <a:spcBef>
                <a:spcPts val="0"/>
              </a:spcBef>
            </a:pPr>
            <a:r>
              <a:rPr lang="da-DK" sz="1400" dirty="0"/>
              <a:t>4) Den registrerede virksomheds og køberens navn og adresse</a:t>
            </a:r>
            <a:r>
              <a:rPr lang="da-DK" sz="1400" dirty="0" smtClean="0"/>
              <a:t>.</a:t>
            </a:r>
            <a:endParaRPr lang="da-DK" sz="1400" dirty="0"/>
          </a:p>
          <a:p>
            <a:pPr>
              <a:spcBef>
                <a:spcPts val="0"/>
              </a:spcBef>
            </a:pPr>
            <a:r>
              <a:rPr lang="da-DK" sz="1400" dirty="0"/>
              <a:t>5) Mængden og arten af de leverede varer eller omfanget og arten af de leverede ydelser</a:t>
            </a:r>
            <a:r>
              <a:rPr lang="da-DK" sz="1400" dirty="0" smtClean="0"/>
              <a:t>.</a:t>
            </a:r>
            <a:endParaRPr lang="da-DK" sz="1400" dirty="0"/>
          </a:p>
          <a:p>
            <a:pPr>
              <a:spcBef>
                <a:spcPts val="0"/>
              </a:spcBef>
            </a:pPr>
            <a:r>
              <a:rPr lang="da-DK" sz="1400" dirty="0"/>
              <a:t>6) Den dato, hvor levering af varerne eller ydelserne foretages eller afsluttes, eller hvor et afdragsbeløb betales, forudsat en sådan dato er fastsat og forskellig fra fakturaens udstedelsesdato</a:t>
            </a:r>
            <a:r>
              <a:rPr lang="da-DK" sz="1400" dirty="0" smtClean="0"/>
              <a:t>.</a:t>
            </a:r>
            <a:endParaRPr lang="da-DK" sz="1400" dirty="0"/>
          </a:p>
          <a:p>
            <a:pPr>
              <a:spcBef>
                <a:spcPts val="0"/>
              </a:spcBef>
            </a:pPr>
            <a:r>
              <a:rPr lang="da-DK" sz="1400" dirty="0"/>
              <a:t>7) Afgiftsgrundlaget, pris pr. enhed uden afgift, eventuelle prisnedslag, bonus og rabatter, hvis disse </a:t>
            </a:r>
            <a:r>
              <a:rPr lang="da-DK" sz="1400" dirty="0" smtClean="0"/>
              <a:t>ikke er </a:t>
            </a:r>
            <a:r>
              <a:rPr lang="da-DK" sz="1400" dirty="0"/>
              <a:t>indregnet i prisen pr. enhed</a:t>
            </a:r>
            <a:r>
              <a:rPr lang="da-DK" sz="1400" dirty="0" smtClean="0"/>
              <a:t>.</a:t>
            </a:r>
            <a:endParaRPr lang="da-DK" sz="1400" dirty="0"/>
          </a:p>
          <a:p>
            <a:pPr>
              <a:spcBef>
                <a:spcPts val="0"/>
              </a:spcBef>
            </a:pPr>
            <a:r>
              <a:rPr lang="da-DK" sz="1400" dirty="0"/>
              <a:t>8) Gældende afgiftssats</a:t>
            </a:r>
            <a:r>
              <a:rPr lang="da-DK" sz="1400" dirty="0" smtClean="0"/>
              <a:t>.</a:t>
            </a:r>
            <a:endParaRPr lang="da-DK" sz="1400" dirty="0"/>
          </a:p>
          <a:p>
            <a:pPr>
              <a:spcBef>
                <a:spcPts val="0"/>
              </a:spcBef>
            </a:pPr>
            <a:r>
              <a:rPr lang="da-DK" sz="1400" dirty="0"/>
              <a:t>9) Det afgiftsbeløb, der skal betales</a:t>
            </a:r>
            <a:r>
              <a:rPr lang="da-DK" sz="1400" dirty="0" smtClean="0"/>
              <a:t>.</a:t>
            </a:r>
            <a:endParaRPr lang="da-DK" sz="1400" dirty="0"/>
          </a:p>
          <a:p>
            <a:pPr>
              <a:spcBef>
                <a:spcPts val="0"/>
              </a:spcBef>
            </a:pPr>
            <a:r>
              <a:rPr lang="da-DK" sz="1400" b="1" i="1" dirty="0"/>
              <a:t>Stk. 3. </a:t>
            </a:r>
            <a:r>
              <a:rPr lang="da-DK" sz="1400" i="1" dirty="0"/>
              <a:t>Såfremt en faktura, herunder afregningsbilag, også omfatter afgiftsfritagne leverancer, skal det af fakturaen fremgå, hvilke leverancer der er pålagt afgift. Sådanne leverancer skal opføres for sig med særskilt sammentælling.</a:t>
            </a:r>
          </a:p>
          <a:p>
            <a:endParaRPr lang="da-DK" sz="1400" dirty="0"/>
          </a:p>
          <a:p>
            <a:endParaRPr lang="da-DK" sz="1400"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22</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2160386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332656"/>
            <a:ext cx="5029200" cy="432048"/>
          </a:xfrm>
        </p:spPr>
        <p:txBody>
          <a:bodyPr/>
          <a:lstStyle/>
          <a:p>
            <a:r>
              <a:rPr lang="da-DK" dirty="0"/>
              <a:t>M</a:t>
            </a:r>
            <a:r>
              <a:rPr lang="da-DK" dirty="0" smtClean="0"/>
              <a:t>omsangivelsen</a:t>
            </a:r>
            <a:endParaRPr lang="da-DK" dirty="0"/>
          </a:p>
        </p:txBody>
      </p:sp>
      <p:pic>
        <p:nvPicPr>
          <p:cNvPr id="204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96751"/>
            <a:ext cx="8496944" cy="504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23</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1673610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hlinkClick r:id="rId3"/>
              </a:rPr>
              <a:t>http://www.skat.dk</a:t>
            </a:r>
            <a:r>
              <a:rPr lang="da-DK" dirty="0" smtClean="0">
                <a:hlinkClick r:id="rId3"/>
              </a:rPr>
              <a:t>/</a:t>
            </a:r>
            <a:r>
              <a:rPr lang="da-DK" dirty="0" smtClean="0"/>
              <a:t>    1 (4)</a:t>
            </a:r>
            <a:endParaRPr lang="da-DK" dirty="0"/>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1519" y="1268760"/>
            <a:ext cx="7949683"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24</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
        <p:nvSpPr>
          <p:cNvPr id="6" name="Nedadgående pil 5"/>
          <p:cNvSpPr/>
          <p:nvPr/>
        </p:nvSpPr>
        <p:spPr>
          <a:xfrm>
            <a:off x="3203848" y="1052736"/>
            <a:ext cx="720080" cy="8640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7125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hlinkClick r:id="rId2"/>
              </a:rPr>
              <a:t>http://www.skat.dk</a:t>
            </a:r>
            <a:r>
              <a:rPr lang="da-DK" dirty="0" smtClean="0">
                <a:hlinkClick r:id="rId2"/>
              </a:rPr>
              <a:t>/</a:t>
            </a:r>
            <a:r>
              <a:rPr lang="da-DK" dirty="0" smtClean="0"/>
              <a:t>  2 (4)</a:t>
            </a:r>
            <a:endParaRPr lang="da-DK"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268759"/>
            <a:ext cx="7992888" cy="4995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25</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
        <p:nvSpPr>
          <p:cNvPr id="6" name="Højrepil 5"/>
          <p:cNvSpPr/>
          <p:nvPr/>
        </p:nvSpPr>
        <p:spPr>
          <a:xfrm>
            <a:off x="971600" y="2348880"/>
            <a:ext cx="1080120"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77634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hlinkClick r:id="rId2"/>
              </a:rPr>
              <a:t>http://www.skat.dk</a:t>
            </a:r>
            <a:r>
              <a:rPr lang="da-DK" dirty="0" smtClean="0">
                <a:hlinkClick r:id="rId2"/>
              </a:rPr>
              <a:t>/</a:t>
            </a:r>
            <a:r>
              <a:rPr lang="da-DK" dirty="0" smtClean="0"/>
              <a:t>  3 (4)</a:t>
            </a:r>
            <a:endParaRPr lang="da-DK"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7992888" cy="4995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26</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
        <p:nvSpPr>
          <p:cNvPr id="6" name="Venstrepil 5"/>
          <p:cNvSpPr/>
          <p:nvPr/>
        </p:nvSpPr>
        <p:spPr>
          <a:xfrm>
            <a:off x="1187624" y="4437112"/>
            <a:ext cx="792088" cy="21602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7" name="Venstrepil 6"/>
          <p:cNvSpPr/>
          <p:nvPr/>
        </p:nvSpPr>
        <p:spPr>
          <a:xfrm>
            <a:off x="3923928" y="2420888"/>
            <a:ext cx="720080" cy="36004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a:p>
        </p:txBody>
      </p:sp>
      <p:sp>
        <p:nvSpPr>
          <p:cNvPr id="8" name="Nedadgående pil 7"/>
          <p:cNvSpPr/>
          <p:nvPr/>
        </p:nvSpPr>
        <p:spPr>
          <a:xfrm>
            <a:off x="7164288" y="1628800"/>
            <a:ext cx="360040" cy="64807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Tree>
    <p:extLst>
      <p:ext uri="{BB962C8B-B14F-4D97-AF65-F5344CB8AC3E}">
        <p14:creationId xmlns:p14="http://schemas.microsoft.com/office/powerpoint/2010/main" val="2541495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hlinkClick r:id="rId2"/>
              </a:rPr>
              <a:t>http://www.skat.dk</a:t>
            </a:r>
            <a:r>
              <a:rPr lang="da-DK" dirty="0" smtClean="0">
                <a:hlinkClick r:id="rId2"/>
              </a:rPr>
              <a:t>/</a:t>
            </a:r>
            <a:r>
              <a:rPr lang="da-DK" dirty="0" smtClean="0"/>
              <a:t>  4(4)</a:t>
            </a:r>
            <a:endParaRPr lang="da-DK"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19" y="1268760"/>
            <a:ext cx="7949683"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27</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4140808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smtClean="0"/>
          </a:p>
          <a:p>
            <a:endParaRPr lang="da-DK" dirty="0"/>
          </a:p>
          <a:p>
            <a:endParaRPr lang="da-DK" dirty="0" smtClean="0"/>
          </a:p>
          <a:p>
            <a:endParaRPr lang="da-DK" dirty="0"/>
          </a:p>
          <a:p>
            <a:pPr algn="ctr"/>
            <a:r>
              <a:rPr lang="da-DK" dirty="0"/>
              <a:t>Disse plancher forælder – men vejledningen er ajour.</a:t>
            </a:r>
          </a:p>
          <a:p>
            <a:endParaRPr lang="da-DK"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28</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1886618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Præsentation</a:t>
            </a:r>
            <a:endParaRPr lang="da-DK" dirty="0"/>
          </a:p>
        </p:txBody>
      </p:sp>
      <p:sp>
        <p:nvSpPr>
          <p:cNvPr id="3" name="Pladsholder til indhold 2"/>
          <p:cNvSpPr>
            <a:spLocks noGrp="1"/>
          </p:cNvSpPr>
          <p:nvPr>
            <p:ph sz="half" idx="1"/>
          </p:nvPr>
        </p:nvSpPr>
        <p:spPr/>
        <p:txBody>
          <a:bodyPr/>
          <a:lstStyle/>
          <a:p>
            <a:endParaRPr lang="da-DK" dirty="0" smtClean="0"/>
          </a:p>
          <a:p>
            <a:endParaRPr lang="da-DK" sz="1400" dirty="0" smtClean="0">
              <a:latin typeface="+mj-lt"/>
            </a:endParaRPr>
          </a:p>
          <a:p>
            <a:endParaRPr lang="da-DK" sz="1400" dirty="0">
              <a:latin typeface="+mj-lt"/>
            </a:endParaRPr>
          </a:p>
          <a:p>
            <a:endParaRPr lang="da-DK" sz="1400" dirty="0" smtClean="0">
              <a:latin typeface="+mj-lt"/>
            </a:endParaRPr>
          </a:p>
          <a:p>
            <a:endParaRPr lang="da-DK" sz="1400" dirty="0">
              <a:latin typeface="+mj-lt"/>
            </a:endParaRPr>
          </a:p>
          <a:p>
            <a:endParaRPr lang="da-DK" sz="1400" dirty="0" smtClean="0">
              <a:latin typeface="+mj-lt"/>
            </a:endParaRPr>
          </a:p>
          <a:p>
            <a:endParaRPr lang="da-DK" sz="1400" dirty="0">
              <a:latin typeface="+mj-lt"/>
            </a:endParaRPr>
          </a:p>
          <a:p>
            <a:r>
              <a:rPr lang="da-DK" sz="1400" dirty="0" smtClean="0">
                <a:latin typeface="+mj-lt"/>
              </a:rPr>
              <a:t>John </a:t>
            </a:r>
            <a:r>
              <a:rPr lang="da-DK" sz="1400" dirty="0">
                <a:latin typeface="+mj-lt"/>
              </a:rPr>
              <a:t>Jensen </a:t>
            </a:r>
          </a:p>
          <a:p>
            <a:r>
              <a:rPr lang="da-DK" sz="1400" dirty="0">
                <a:latin typeface="+mj-lt"/>
              </a:rPr>
              <a:t>Mindre Virksomheder 16 </a:t>
            </a:r>
          </a:p>
          <a:p>
            <a:r>
              <a:rPr lang="da-DK" sz="1400" dirty="0" smtClean="0">
                <a:latin typeface="+mj-lt"/>
              </a:rPr>
              <a:t>Kratbjerg </a:t>
            </a:r>
            <a:r>
              <a:rPr lang="da-DK" sz="1400" dirty="0">
                <a:latin typeface="+mj-lt"/>
              </a:rPr>
              <a:t>236, 3480 Fredensborg 301 </a:t>
            </a:r>
          </a:p>
          <a:p>
            <a:r>
              <a:rPr lang="da-DK" sz="1400" dirty="0" smtClean="0">
                <a:latin typeface="+mj-lt"/>
              </a:rPr>
              <a:t>John.Jensen@Skat.dk </a:t>
            </a:r>
            <a:endParaRPr lang="da-DK" sz="1400" dirty="0">
              <a:latin typeface="+mj-lt"/>
            </a:endParaRPr>
          </a:p>
          <a:p>
            <a:endParaRPr lang="da-DK" dirty="0"/>
          </a:p>
        </p:txBody>
      </p:sp>
      <p:sp>
        <p:nvSpPr>
          <p:cNvPr id="4" name="Pladsholder til indhold 3"/>
          <p:cNvSpPr>
            <a:spLocks noGrp="1"/>
          </p:cNvSpPr>
          <p:nvPr>
            <p:ph sz="half" idx="2"/>
          </p:nvPr>
        </p:nvSpPr>
        <p:spPr/>
        <p:txBody>
          <a:bodyPr/>
          <a:lstStyle/>
          <a:p>
            <a:endParaRPr lang="da-DK" sz="1400" dirty="0" smtClean="0">
              <a:latin typeface="+mj-lt"/>
            </a:endParaRPr>
          </a:p>
          <a:p>
            <a:endParaRPr lang="da-DK" sz="1400" dirty="0">
              <a:latin typeface="+mj-lt"/>
            </a:endParaRPr>
          </a:p>
          <a:p>
            <a:endParaRPr lang="da-DK" sz="1400" dirty="0" smtClean="0">
              <a:latin typeface="+mj-lt"/>
            </a:endParaRPr>
          </a:p>
          <a:p>
            <a:endParaRPr lang="da-DK" sz="1400" dirty="0">
              <a:latin typeface="+mj-lt"/>
            </a:endParaRPr>
          </a:p>
          <a:p>
            <a:endParaRPr lang="da-DK" sz="1400" dirty="0" smtClean="0">
              <a:latin typeface="+mj-lt"/>
            </a:endParaRPr>
          </a:p>
          <a:p>
            <a:endParaRPr lang="da-DK" sz="1400" dirty="0">
              <a:latin typeface="+mj-lt"/>
            </a:endParaRPr>
          </a:p>
          <a:p>
            <a:endParaRPr lang="da-DK" sz="1400" dirty="0" smtClean="0">
              <a:latin typeface="+mj-lt"/>
            </a:endParaRPr>
          </a:p>
          <a:p>
            <a:endParaRPr lang="da-DK" sz="1400" dirty="0">
              <a:latin typeface="+mj-lt"/>
            </a:endParaRPr>
          </a:p>
          <a:p>
            <a:r>
              <a:rPr lang="da-DK" sz="1400" dirty="0">
                <a:latin typeface="+mj-lt"/>
              </a:rPr>
              <a:t>Torben Lindskov Christiansen Mærsk </a:t>
            </a:r>
          </a:p>
          <a:p>
            <a:r>
              <a:rPr lang="da-DK" sz="1400" dirty="0">
                <a:latin typeface="+mj-lt"/>
              </a:rPr>
              <a:t>Mindre Virksomheder 16 </a:t>
            </a:r>
          </a:p>
          <a:p>
            <a:r>
              <a:rPr lang="da-DK" sz="1400" dirty="0" smtClean="0">
                <a:latin typeface="+mj-lt"/>
              </a:rPr>
              <a:t>Kratbjerg </a:t>
            </a:r>
            <a:r>
              <a:rPr lang="da-DK" sz="1400" dirty="0">
                <a:latin typeface="+mj-lt"/>
              </a:rPr>
              <a:t>236, 3480 Fredensborg 331 </a:t>
            </a:r>
          </a:p>
          <a:p>
            <a:r>
              <a:rPr lang="da-DK" sz="1400" dirty="0" smtClean="0">
                <a:latin typeface="+mj-lt"/>
              </a:rPr>
              <a:t>Torben.Maersk@Skat.dk </a:t>
            </a:r>
            <a:endParaRPr lang="da-DK" sz="1400" dirty="0">
              <a:latin typeface="+mj-lt"/>
            </a:endParaRPr>
          </a:p>
          <a:p>
            <a:endParaRPr lang="da-DK" sz="1400" dirty="0">
              <a:latin typeface="+mj-lt"/>
            </a:endParaRPr>
          </a:p>
          <a:p>
            <a:endParaRPr lang="da-DK" sz="1400" dirty="0">
              <a:latin typeface="+mj-lt"/>
            </a:endParaRPr>
          </a:p>
        </p:txBody>
      </p:sp>
      <p:sp>
        <p:nvSpPr>
          <p:cNvPr id="6" name="Pladsholder til diasnummer 5"/>
          <p:cNvSpPr>
            <a:spLocks noGrp="1"/>
          </p:cNvSpPr>
          <p:nvPr>
            <p:ph type="sldNum" sz="quarter" idx="10"/>
          </p:nvPr>
        </p:nvSpPr>
        <p:spPr/>
        <p:txBody>
          <a:bodyPr/>
          <a:lstStyle/>
          <a:p>
            <a:r>
              <a:rPr lang="da-DK" smtClean="0"/>
              <a:t>Side </a:t>
            </a:r>
            <a:fld id="{FE2BAE0B-8042-42A2-9183-07AC95B4DA63}" type="slidenum">
              <a:rPr lang="da-DK" smtClean="0"/>
              <a:pPr/>
              <a:t>3</a:t>
            </a:fld>
            <a:endParaRPr lang="da-DK"/>
          </a:p>
        </p:txBody>
      </p:sp>
      <p:sp>
        <p:nvSpPr>
          <p:cNvPr id="5" name="Pladsholder til dato 4"/>
          <p:cNvSpPr>
            <a:spLocks noGrp="1"/>
          </p:cNvSpPr>
          <p:nvPr>
            <p:ph type="dt" sz="half" idx="11"/>
          </p:nvPr>
        </p:nvSpPr>
        <p:spPr/>
        <p:txBody>
          <a:bodyPr/>
          <a:lstStyle/>
          <a:p>
            <a:fld id="{D5434627-5EB4-4A0F-B03B-651891B5E8C4}" type="datetime1">
              <a:rPr lang="da-DK" smtClean="0"/>
              <a:pPr/>
              <a:t>28-08-2015</a:t>
            </a:fld>
            <a:endParaRPr lang="da-DK"/>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71675"/>
            <a:ext cx="914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914525"/>
            <a:ext cx="914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31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Informationsmøde 27.10.2014 – Guldbranchen i Danmark</a:t>
            </a:r>
            <a:endParaRPr lang="da-DK" dirty="0"/>
          </a:p>
        </p:txBody>
      </p:sp>
      <p:sp>
        <p:nvSpPr>
          <p:cNvPr id="3" name="Pladsholder til indhold 2"/>
          <p:cNvSpPr>
            <a:spLocks noGrp="1"/>
          </p:cNvSpPr>
          <p:nvPr>
            <p:ph idx="1"/>
          </p:nvPr>
        </p:nvSpPr>
        <p:spPr/>
        <p:txBody>
          <a:bodyPr/>
          <a:lstStyle/>
          <a:p>
            <a:endParaRPr lang="da-DK" dirty="0" smtClean="0"/>
          </a:p>
          <a:p>
            <a:pPr marL="285750" indent="-285750">
              <a:buFont typeface="Arial" panose="020B0604020202020204" pitchFamily="34" charset="0"/>
              <a:buChar char="•"/>
            </a:pPr>
            <a:r>
              <a:rPr lang="da-DK" dirty="0" smtClean="0"/>
              <a:t>SKAT er en landsdækkende styrelse med ca. 6.300 ansatte og er organiseret i 6 forretningsområder</a:t>
            </a:r>
          </a:p>
          <a:p>
            <a:pPr marL="285750" indent="-285750">
              <a:buFont typeface="Arial" panose="020B0604020202020204" pitchFamily="34" charset="0"/>
              <a:buChar char="•"/>
            </a:pPr>
            <a:r>
              <a:rPr lang="da-DK" dirty="0" smtClean="0"/>
              <a:t>SKAT har ansvaret for opkrævning af told, skatte og afgifter i Danmark</a:t>
            </a:r>
          </a:p>
          <a:p>
            <a:pPr marL="285750" indent="-285750">
              <a:buFont typeface="Arial" panose="020B0604020202020204" pitchFamily="34" charset="0"/>
              <a:buChar char="•"/>
            </a:pPr>
            <a:r>
              <a:rPr lang="da-DK" dirty="0" smtClean="0"/>
              <a:t>I 2014 forventer SKAT at opkræve i alt 950 mia.kr. </a:t>
            </a:r>
          </a:p>
          <a:p>
            <a:pPr marL="285750" indent="-285750">
              <a:buFont typeface="Arial" panose="020B0604020202020204" pitchFamily="34" charset="0"/>
              <a:buChar char="•"/>
            </a:pPr>
            <a:r>
              <a:rPr lang="da-DK" dirty="0" err="1"/>
              <a:t>SKAT´s</a:t>
            </a:r>
            <a:r>
              <a:rPr lang="da-DK" dirty="0"/>
              <a:t> mission er: Vi sikre en retfærdig og effektiv finansiering af fremtidens offentlige sektor</a:t>
            </a:r>
          </a:p>
          <a:p>
            <a:pPr marL="285750" indent="-285750">
              <a:buFont typeface="Arial" panose="020B0604020202020204" pitchFamily="34" charset="0"/>
              <a:buChar char="•"/>
            </a:pPr>
            <a:r>
              <a:rPr lang="da-DK" dirty="0" smtClean="0"/>
              <a:t>Indsats er det ene forretningsområde med ca. 2000 ansatte</a:t>
            </a:r>
          </a:p>
          <a:p>
            <a:pPr marL="285750" indent="-285750">
              <a:buFont typeface="Arial" panose="020B0604020202020204" pitchFamily="34" charset="0"/>
              <a:buChar char="•"/>
            </a:pPr>
            <a:r>
              <a:rPr lang="da-DK" dirty="0" smtClean="0"/>
              <a:t>Redegørelse om kontrolsager 25.april 2014 – Ministeren </a:t>
            </a:r>
          </a:p>
          <a:p>
            <a:pPr marL="285750" indent="-285750">
              <a:buFont typeface="Arial" panose="020B0604020202020204" pitchFamily="34" charset="0"/>
              <a:buChar char="•"/>
            </a:pPr>
            <a:r>
              <a:rPr lang="da-DK" dirty="0" smtClean="0"/>
              <a:t>Gennemsigtighedsrapport – formålet er at skabe åbenhed og transparens omkring de regler, som danner grundlag for </a:t>
            </a:r>
            <a:r>
              <a:rPr lang="da-DK" dirty="0" err="1" smtClean="0"/>
              <a:t>SKATs</a:t>
            </a:r>
            <a:r>
              <a:rPr lang="da-DK" dirty="0" smtClean="0"/>
              <a:t> kontrolarbejde mv.</a:t>
            </a:r>
          </a:p>
          <a:p>
            <a:pPr marL="285750" indent="-285750">
              <a:buFont typeface="Arial" panose="020B0604020202020204" pitchFamily="34" charset="0"/>
              <a:buChar char="•"/>
            </a:pPr>
            <a:r>
              <a:rPr lang="da-DK" dirty="0" smtClean="0"/>
              <a:t>SKAT arbejder efter en segmentstrategi – 22 segmenter f.eks. Biler </a:t>
            </a:r>
          </a:p>
          <a:p>
            <a:pPr marL="285750" indent="-285750">
              <a:buFont typeface="Arial" panose="020B0604020202020204" pitchFamily="34" charset="0"/>
              <a:buChar char="•"/>
            </a:pPr>
            <a:r>
              <a:rPr lang="da-DK" dirty="0" smtClean="0"/>
              <a:t>Inden projekter igangsættes inddrages relevante brancheorganisationer</a:t>
            </a:r>
          </a:p>
          <a:p>
            <a:pPr marL="285750" indent="-285750">
              <a:buFont typeface="Arial" panose="020B0604020202020204" pitchFamily="34" charset="0"/>
              <a:buChar char="•"/>
            </a:pPr>
            <a:r>
              <a:rPr lang="da-DK" dirty="0" smtClean="0"/>
              <a:t>Projekter får kendskab til fejl, så inddrages brancheorganisationer </a:t>
            </a:r>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a:p>
          <a:p>
            <a:endParaRPr lang="da-DK" dirty="0" smtClean="0"/>
          </a:p>
          <a:p>
            <a:pPr marL="285750" indent="-285750">
              <a:buFont typeface="Arial" panose="020B0604020202020204" pitchFamily="34" charset="0"/>
              <a:buChar char="•"/>
            </a:pPr>
            <a:endParaRPr lang="da-DK" dirty="0"/>
          </a:p>
          <a:p>
            <a:r>
              <a:rPr lang="da-DK" sz="1800" dirty="0">
                <a:solidFill>
                  <a:schemeClr val="bg1"/>
                </a:solidFill>
              </a:rPr>
              <a:t>Trekantshandel ML § 46, stk. 1, nr. 1 </a:t>
            </a:r>
            <a:r>
              <a:rPr lang="da-DK" sz="1800" dirty="0" smtClean="0">
                <a:solidFill>
                  <a:schemeClr val="bg1"/>
                </a:solidFill>
              </a:rPr>
              <a:t>			(</a:t>
            </a:r>
            <a:r>
              <a:rPr lang="da-DK" sz="1800" dirty="0">
                <a:solidFill>
                  <a:schemeClr val="bg1"/>
                </a:solidFill>
              </a:rPr>
              <a:t>D.A.13.2.2.1)</a:t>
            </a:r>
          </a:p>
          <a:p>
            <a:pPr>
              <a:buFont typeface="Arial" panose="020B0604020202020204" pitchFamily="34" charset="0"/>
              <a:buChar char="•"/>
            </a:pPr>
            <a:r>
              <a:rPr lang="da-DK" sz="1800" dirty="0">
                <a:solidFill>
                  <a:schemeClr val="bg1"/>
                </a:solidFill>
              </a:rPr>
              <a:t>Installering eller montering ML § 46, stk. 1, nr. 2 </a:t>
            </a:r>
            <a:r>
              <a:rPr lang="da-DK" sz="1800" dirty="0" smtClean="0">
                <a:solidFill>
                  <a:schemeClr val="bg1"/>
                </a:solidFill>
              </a:rPr>
              <a:t>		(</a:t>
            </a:r>
            <a:r>
              <a:rPr lang="da-DK" sz="1800" dirty="0">
                <a:solidFill>
                  <a:schemeClr val="bg1"/>
                </a:solidFill>
              </a:rPr>
              <a:t>D.A.13.2.2.2) </a:t>
            </a:r>
          </a:p>
          <a:p>
            <a:pPr>
              <a:buFont typeface="Arial" panose="020B0604020202020204" pitchFamily="34" charset="0"/>
              <a:buChar char="•"/>
            </a:pPr>
            <a:r>
              <a:rPr lang="da-DK" sz="1800" dirty="0">
                <a:solidFill>
                  <a:schemeClr val="bg1"/>
                </a:solidFill>
              </a:rPr>
              <a:t>Visse ydelser fra udlandet ML § 46, stk. 1, nr. 3 </a:t>
            </a:r>
            <a:r>
              <a:rPr lang="da-DK" sz="1800" dirty="0" smtClean="0">
                <a:solidFill>
                  <a:schemeClr val="bg1"/>
                </a:solidFill>
              </a:rPr>
              <a:t>		(</a:t>
            </a:r>
            <a:r>
              <a:rPr lang="da-DK" sz="1800" dirty="0">
                <a:solidFill>
                  <a:schemeClr val="bg1"/>
                </a:solidFill>
              </a:rPr>
              <a:t>D.A.13.2.2.3)</a:t>
            </a:r>
          </a:p>
          <a:p>
            <a:pPr>
              <a:buFont typeface="Arial" panose="020B0604020202020204" pitchFamily="34" charset="0"/>
              <a:buChar char="•"/>
            </a:pPr>
            <a:r>
              <a:rPr lang="da-DK" sz="1800" dirty="0" smtClean="0">
                <a:solidFill>
                  <a:schemeClr val="bg1"/>
                </a:solidFill>
              </a:rPr>
              <a:t>Gas </a:t>
            </a:r>
            <a:r>
              <a:rPr lang="da-DK" sz="1800" dirty="0">
                <a:solidFill>
                  <a:schemeClr val="bg1"/>
                </a:solidFill>
              </a:rPr>
              <a:t>og elektricitet ML § 46, stk. 1, nr. 5 </a:t>
            </a:r>
            <a:r>
              <a:rPr lang="da-DK" sz="1800" dirty="0" smtClean="0">
                <a:solidFill>
                  <a:schemeClr val="bg1"/>
                </a:solidFill>
              </a:rPr>
              <a:t>			(</a:t>
            </a:r>
            <a:r>
              <a:rPr lang="da-DK" sz="1800" dirty="0">
                <a:solidFill>
                  <a:schemeClr val="bg1"/>
                </a:solidFill>
              </a:rPr>
              <a:t>D.A.13.2.2.5)</a:t>
            </a:r>
          </a:p>
          <a:p>
            <a:pPr>
              <a:buFont typeface="Arial" panose="020B0604020202020204" pitchFamily="34" charset="0"/>
              <a:buChar char="•"/>
            </a:pPr>
            <a:r>
              <a:rPr lang="da-DK" sz="1800" dirty="0">
                <a:solidFill>
                  <a:schemeClr val="bg1"/>
                </a:solidFill>
              </a:rPr>
              <a:t>CO2-kvoter eller CO2-kreditter ML § 46, stk. 1, nr. 6 </a:t>
            </a:r>
            <a:r>
              <a:rPr lang="da-DK" sz="1800" dirty="0" smtClean="0">
                <a:solidFill>
                  <a:schemeClr val="bg1"/>
                </a:solidFill>
              </a:rPr>
              <a:t>	(D.A.13.2.2.6)</a:t>
            </a:r>
            <a:endParaRPr lang="da-DK" sz="1800" dirty="0"/>
          </a:p>
          <a:p>
            <a:endParaRPr lang="da-DK"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4</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919564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Omvendt betalingspligt – Introduktion </a:t>
            </a:r>
          </a:p>
        </p:txBody>
      </p:sp>
      <p:sp>
        <p:nvSpPr>
          <p:cNvPr id="3" name="Pladsholder til indhold 2"/>
          <p:cNvSpPr>
            <a:spLocks noGrp="1"/>
          </p:cNvSpPr>
          <p:nvPr>
            <p:ph idx="1"/>
          </p:nvPr>
        </p:nvSpPr>
        <p:spPr/>
        <p:txBody>
          <a:bodyPr/>
          <a:lstStyle/>
          <a:p>
            <a:pPr marL="0" lvl="0" indent="0" algn="ctr">
              <a:lnSpc>
                <a:spcPct val="90000"/>
              </a:lnSpc>
              <a:spcBef>
                <a:spcPct val="0"/>
              </a:spcBef>
              <a:spcAft>
                <a:spcPct val="50000"/>
              </a:spcAft>
              <a:buSzPct val="60000"/>
            </a:pPr>
            <a:endParaRPr lang="da-DK" sz="800" dirty="0">
              <a:solidFill>
                <a:srgbClr val="4C4C4C"/>
              </a:solidFill>
            </a:endParaRPr>
          </a:p>
          <a:p>
            <a:pPr marL="0" lvl="0" indent="0" algn="ctr">
              <a:lnSpc>
                <a:spcPct val="90000"/>
              </a:lnSpc>
              <a:spcBef>
                <a:spcPct val="0"/>
              </a:spcBef>
              <a:spcAft>
                <a:spcPct val="50000"/>
              </a:spcAft>
              <a:buSzPct val="60000"/>
            </a:pPr>
            <a:endParaRPr lang="da-DK" sz="1800" dirty="0" smtClean="0">
              <a:solidFill>
                <a:srgbClr val="4C4C4C"/>
              </a:solidFill>
            </a:endParaRPr>
          </a:p>
          <a:p>
            <a:pPr marL="0" lvl="0" indent="0" algn="ctr">
              <a:lnSpc>
                <a:spcPct val="90000"/>
              </a:lnSpc>
              <a:spcBef>
                <a:spcPct val="0"/>
              </a:spcBef>
              <a:spcAft>
                <a:spcPct val="50000"/>
              </a:spcAft>
              <a:buSzPct val="60000"/>
            </a:pPr>
            <a:r>
              <a:rPr lang="da-DK" sz="1800" dirty="0" smtClean="0">
                <a:solidFill>
                  <a:srgbClr val="4C4C4C"/>
                </a:solidFill>
              </a:rPr>
              <a:t>Hvad</a:t>
            </a:r>
            <a:r>
              <a:rPr lang="da-DK" sz="1800" dirty="0">
                <a:solidFill>
                  <a:srgbClr val="4C4C4C"/>
                </a:solidFill>
              </a:rPr>
              <a:t>?</a:t>
            </a:r>
          </a:p>
          <a:p>
            <a:pPr marL="0" lvl="0" indent="0" algn="ctr">
              <a:lnSpc>
                <a:spcPct val="90000"/>
              </a:lnSpc>
              <a:spcBef>
                <a:spcPct val="0"/>
              </a:spcBef>
              <a:spcAft>
                <a:spcPct val="50000"/>
              </a:spcAft>
              <a:buSzPct val="60000"/>
            </a:pPr>
            <a:r>
              <a:rPr lang="da-DK" sz="1800" dirty="0" smtClean="0">
                <a:solidFill>
                  <a:srgbClr val="4C4C4C"/>
                </a:solidFill>
              </a:rPr>
              <a:t>”</a:t>
            </a:r>
            <a:r>
              <a:rPr lang="da-DK" sz="1800" b="1" dirty="0">
                <a:solidFill>
                  <a:srgbClr val="4C4C4C"/>
                </a:solidFill>
              </a:rPr>
              <a:t>Omvendt betalingspligt” er når det er </a:t>
            </a:r>
            <a:r>
              <a:rPr lang="da-DK" sz="1800" b="1" u="sng" dirty="0" smtClean="0">
                <a:solidFill>
                  <a:srgbClr val="4C4C4C"/>
                </a:solidFill>
              </a:rPr>
              <a:t>køber</a:t>
            </a:r>
            <a:r>
              <a:rPr lang="da-DK" sz="1800" b="1" dirty="0" smtClean="0">
                <a:solidFill>
                  <a:srgbClr val="4C4C4C"/>
                </a:solidFill>
              </a:rPr>
              <a:t>, der </a:t>
            </a:r>
            <a:r>
              <a:rPr lang="da-DK" sz="1800" b="1" dirty="0">
                <a:solidFill>
                  <a:srgbClr val="4C4C4C"/>
                </a:solidFill>
              </a:rPr>
              <a:t>skal betale </a:t>
            </a:r>
            <a:r>
              <a:rPr lang="da-DK" sz="1800" b="1" dirty="0" smtClean="0">
                <a:solidFill>
                  <a:srgbClr val="4C4C4C"/>
                </a:solidFill>
              </a:rPr>
              <a:t>salgsmomsen</a:t>
            </a:r>
            <a:endParaRPr lang="da-DK" sz="1800" b="1" dirty="0">
              <a:solidFill>
                <a:srgbClr val="4C4C4C"/>
              </a:solidFill>
            </a:endParaRPr>
          </a:p>
          <a:p>
            <a:pPr marL="179388" lvl="0" indent="-179388" algn="ctr">
              <a:lnSpc>
                <a:spcPct val="90000"/>
              </a:lnSpc>
              <a:spcBef>
                <a:spcPct val="0"/>
              </a:spcBef>
              <a:spcAft>
                <a:spcPct val="50000"/>
              </a:spcAft>
              <a:buSzPct val="60000"/>
            </a:pPr>
            <a:r>
              <a:rPr lang="da-DK" sz="1800" dirty="0">
                <a:solidFill>
                  <a:srgbClr val="4C4C4C"/>
                </a:solidFill>
              </a:rPr>
              <a:t>Hvorfor?</a:t>
            </a:r>
          </a:p>
          <a:p>
            <a:pPr marL="179388" lvl="0" indent="-179388" algn="ctr">
              <a:lnSpc>
                <a:spcPct val="90000"/>
              </a:lnSpc>
              <a:spcBef>
                <a:spcPct val="0"/>
              </a:spcBef>
              <a:spcAft>
                <a:spcPct val="50000"/>
              </a:spcAft>
              <a:buSzPct val="60000"/>
            </a:pPr>
            <a:r>
              <a:rPr lang="da-DK" sz="1800" dirty="0">
                <a:solidFill>
                  <a:srgbClr val="4C4C4C"/>
                </a:solidFill>
              </a:rPr>
              <a:t>Det afhjælper momssystemets indenlandske sårbarhed over for svig.</a:t>
            </a:r>
          </a:p>
          <a:p>
            <a:pPr marL="179388" lvl="0" indent="-179388" algn="ctr">
              <a:lnSpc>
                <a:spcPct val="90000"/>
              </a:lnSpc>
              <a:spcBef>
                <a:spcPct val="0"/>
              </a:spcBef>
              <a:spcAft>
                <a:spcPct val="50000"/>
              </a:spcAft>
              <a:buSzPct val="60000"/>
            </a:pPr>
            <a:r>
              <a:rPr lang="da-DK" sz="1800" dirty="0">
                <a:solidFill>
                  <a:srgbClr val="4C4C4C"/>
                </a:solidFill>
              </a:rPr>
              <a:t>Hvordan?</a:t>
            </a:r>
          </a:p>
          <a:p>
            <a:pPr marL="179388" lvl="0" indent="-179388">
              <a:lnSpc>
                <a:spcPct val="90000"/>
              </a:lnSpc>
              <a:spcBef>
                <a:spcPct val="0"/>
              </a:spcBef>
              <a:spcAft>
                <a:spcPct val="50000"/>
              </a:spcAft>
              <a:buSzPct val="60000"/>
            </a:pPr>
            <a:endParaRPr lang="da-DK" sz="1800" dirty="0">
              <a:solidFill>
                <a:srgbClr val="4C4C4C"/>
              </a:solidFill>
            </a:endParaRPr>
          </a:p>
          <a:p>
            <a:endParaRPr lang="da-DK"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5</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77072"/>
            <a:ext cx="3389313"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077071"/>
            <a:ext cx="3895725"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236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Fra den virkelige verden !!!</a:t>
            </a:r>
            <a:endParaRPr lang="da-DK" dirty="0"/>
          </a:p>
        </p:txBody>
      </p:sp>
      <p:sp>
        <p:nvSpPr>
          <p:cNvPr id="3" name="Pladsholder til indhold 2"/>
          <p:cNvSpPr>
            <a:spLocks noGrp="1"/>
          </p:cNvSpPr>
          <p:nvPr>
            <p:ph idx="1"/>
          </p:nvPr>
        </p:nvSpPr>
        <p:spPr/>
        <p:txBody>
          <a:bodyPr/>
          <a:lstStyle/>
          <a:p>
            <a:pPr marL="179388" lvl="0" indent="-179388">
              <a:lnSpc>
                <a:spcPct val="90000"/>
              </a:lnSpc>
              <a:spcBef>
                <a:spcPct val="0"/>
              </a:spcBef>
              <a:spcAft>
                <a:spcPct val="50000"/>
              </a:spcAft>
              <a:buSzPct val="60000"/>
            </a:pPr>
            <a:endParaRPr lang="da-DK" sz="800" dirty="0" smtClean="0">
              <a:solidFill>
                <a:srgbClr val="4C4C4C"/>
              </a:solidFill>
            </a:endParaRPr>
          </a:p>
          <a:p>
            <a:pPr marL="179388" lvl="0" indent="-179388">
              <a:lnSpc>
                <a:spcPct val="90000"/>
              </a:lnSpc>
              <a:spcBef>
                <a:spcPct val="0"/>
              </a:spcBef>
              <a:spcAft>
                <a:spcPct val="50000"/>
              </a:spcAft>
              <a:buSzPct val="60000"/>
            </a:pPr>
            <a:r>
              <a:rPr lang="da-DK" sz="800" b="1" dirty="0">
                <a:solidFill>
                  <a:srgbClr val="4C4C4C"/>
                </a:solidFill>
              </a:rPr>
              <a:t>	</a:t>
            </a:r>
            <a:r>
              <a:rPr lang="da-DK" sz="1600" b="1" dirty="0" smtClean="0">
                <a:solidFill>
                  <a:srgbClr val="4C4C4C"/>
                </a:solidFill>
              </a:rPr>
              <a:t>SKM2014.373.BR (Sagen er anket til Østre Landsret)</a:t>
            </a:r>
          </a:p>
          <a:p>
            <a:pPr marL="179388" lvl="0" indent="-179388">
              <a:lnSpc>
                <a:spcPct val="90000"/>
              </a:lnSpc>
              <a:spcBef>
                <a:spcPct val="0"/>
              </a:spcBef>
              <a:spcAft>
                <a:spcPct val="50000"/>
              </a:spcAft>
              <a:buSzPct val="60000"/>
            </a:pPr>
            <a:endParaRPr lang="da-DK" sz="800" b="1" dirty="0">
              <a:solidFill>
                <a:srgbClr val="4C4C4C"/>
              </a:solidFill>
            </a:endParaRPr>
          </a:p>
          <a:p>
            <a:pPr marL="179388" lvl="0" indent="-179388">
              <a:lnSpc>
                <a:spcPct val="90000"/>
              </a:lnSpc>
              <a:spcBef>
                <a:spcPct val="0"/>
              </a:spcBef>
              <a:spcAft>
                <a:spcPct val="50000"/>
              </a:spcAft>
              <a:buSzPct val="60000"/>
            </a:pPr>
            <a:r>
              <a:rPr lang="da-DK" sz="800" b="1" dirty="0" smtClean="0">
                <a:solidFill>
                  <a:srgbClr val="4C4C4C"/>
                </a:solidFill>
              </a:rPr>
              <a:t>	</a:t>
            </a:r>
            <a:r>
              <a:rPr lang="da-DK" sz="1400" b="1" dirty="0" smtClean="0">
                <a:solidFill>
                  <a:srgbClr val="4C4C4C"/>
                </a:solidFill>
              </a:rPr>
              <a:t>Virk </a:t>
            </a:r>
            <a:r>
              <a:rPr lang="da-DK" sz="1400" b="1" dirty="0">
                <a:solidFill>
                  <a:srgbClr val="4C4C4C"/>
                </a:solidFill>
              </a:rPr>
              <a:t>blev kontaktet telefonisk af G1 ApS ved SR, der spurgte, om </a:t>
            </a:r>
            <a:r>
              <a:rPr lang="da-DK" sz="1400" b="1" dirty="0" smtClean="0">
                <a:solidFill>
                  <a:srgbClr val="4C4C4C"/>
                </a:solidFill>
              </a:rPr>
              <a:t>virk </a:t>
            </a:r>
            <a:r>
              <a:rPr lang="da-DK" sz="1400" b="1" dirty="0">
                <a:solidFill>
                  <a:srgbClr val="4C4C4C"/>
                </a:solidFill>
              </a:rPr>
              <a:t>ville købe skrotbarrer, der indeholdt guld. </a:t>
            </a:r>
            <a:r>
              <a:rPr lang="da-DK" sz="1400" b="1" dirty="0" smtClean="0">
                <a:solidFill>
                  <a:srgbClr val="4C4C4C"/>
                </a:solidFill>
              </a:rPr>
              <a:t>Virk </a:t>
            </a:r>
            <a:r>
              <a:rPr lang="da-DK" sz="1400" b="1" dirty="0">
                <a:solidFill>
                  <a:srgbClr val="4C4C4C"/>
                </a:solidFill>
              </a:rPr>
              <a:t>ved ikke, hvorfor SR netop kontaktede </a:t>
            </a:r>
            <a:r>
              <a:rPr lang="da-DK" sz="1400" b="1" dirty="0" smtClean="0">
                <a:solidFill>
                  <a:srgbClr val="4C4C4C"/>
                </a:solidFill>
              </a:rPr>
              <a:t>dem, </a:t>
            </a:r>
            <a:r>
              <a:rPr lang="da-DK" sz="1400" b="1" dirty="0">
                <a:solidFill>
                  <a:srgbClr val="4C4C4C"/>
                </a:solidFill>
              </a:rPr>
              <a:t>og </a:t>
            </a:r>
            <a:r>
              <a:rPr lang="da-DK" sz="1400" b="1" dirty="0" smtClean="0">
                <a:solidFill>
                  <a:srgbClr val="4C4C4C"/>
                </a:solidFill>
              </a:rPr>
              <a:t>virk </a:t>
            </a:r>
            <a:r>
              <a:rPr lang="da-DK" sz="1400" b="1" dirty="0">
                <a:solidFill>
                  <a:srgbClr val="4C4C4C"/>
                </a:solidFill>
              </a:rPr>
              <a:t>overvejede ikke at undersøge sælgerens baggrund og kreditværdighed. </a:t>
            </a:r>
            <a:r>
              <a:rPr lang="da-DK" sz="1400" b="1" dirty="0" smtClean="0">
                <a:solidFill>
                  <a:srgbClr val="4C4C4C"/>
                </a:solidFill>
              </a:rPr>
              <a:t>På et møde havde SR medbragt en </a:t>
            </a:r>
            <a:r>
              <a:rPr lang="da-DK" sz="1400" b="1" dirty="0">
                <a:solidFill>
                  <a:srgbClr val="4C4C4C"/>
                </a:solidFill>
              </a:rPr>
              <a:t>barre. </a:t>
            </a:r>
            <a:r>
              <a:rPr lang="da-DK" sz="1400" b="1" dirty="0" smtClean="0">
                <a:solidFill>
                  <a:srgbClr val="4C4C4C"/>
                </a:solidFill>
              </a:rPr>
              <a:t>Virk </a:t>
            </a:r>
            <a:r>
              <a:rPr lang="da-DK" sz="1400" b="1" dirty="0">
                <a:solidFill>
                  <a:srgbClr val="4C4C4C"/>
                </a:solidFill>
              </a:rPr>
              <a:t>købte </a:t>
            </a:r>
            <a:r>
              <a:rPr lang="da-DK" sz="1400" b="1" dirty="0" smtClean="0">
                <a:solidFill>
                  <a:srgbClr val="4C4C4C"/>
                </a:solidFill>
              </a:rPr>
              <a:t>ikke </a:t>
            </a:r>
            <a:r>
              <a:rPr lang="da-DK" sz="1400" b="1" dirty="0">
                <a:solidFill>
                  <a:srgbClr val="4C4C4C"/>
                </a:solidFill>
              </a:rPr>
              <a:t>barren, men sendte den </a:t>
            </a:r>
            <a:r>
              <a:rPr lang="da-DK" sz="1400" b="1" dirty="0" smtClean="0">
                <a:solidFill>
                  <a:srgbClr val="4C4C4C"/>
                </a:solidFill>
              </a:rPr>
              <a:t>til </a:t>
            </a:r>
            <a:r>
              <a:rPr lang="da-DK" sz="1400" b="1" dirty="0">
                <a:solidFill>
                  <a:srgbClr val="4C4C4C"/>
                </a:solidFill>
              </a:rPr>
              <a:t>Holland </a:t>
            </a:r>
            <a:r>
              <a:rPr lang="da-DK" sz="1400" b="1" dirty="0" smtClean="0">
                <a:solidFill>
                  <a:srgbClr val="4C4C4C"/>
                </a:solidFill>
              </a:rPr>
              <a:t>for at få analyseret den</a:t>
            </a:r>
            <a:r>
              <a:rPr lang="da-DK" sz="1400" b="1" dirty="0">
                <a:solidFill>
                  <a:srgbClr val="4C4C4C"/>
                </a:solidFill>
              </a:rPr>
              <a:t>. </a:t>
            </a:r>
            <a:r>
              <a:rPr lang="da-DK" sz="1400" b="1" dirty="0" smtClean="0">
                <a:solidFill>
                  <a:srgbClr val="4C4C4C"/>
                </a:solidFill>
              </a:rPr>
              <a:t> </a:t>
            </a:r>
          </a:p>
          <a:p>
            <a:pPr marL="179388" lvl="0" indent="-179388">
              <a:lnSpc>
                <a:spcPct val="90000"/>
              </a:lnSpc>
              <a:spcBef>
                <a:spcPct val="0"/>
              </a:spcBef>
              <a:spcAft>
                <a:spcPct val="50000"/>
              </a:spcAft>
              <a:buSzPct val="60000"/>
            </a:pPr>
            <a:r>
              <a:rPr lang="da-DK" sz="1400" b="1" dirty="0" smtClean="0">
                <a:solidFill>
                  <a:srgbClr val="4C4C4C"/>
                </a:solidFill>
              </a:rPr>
              <a:t>	Virk besluttede at købe - og skrev </a:t>
            </a:r>
            <a:r>
              <a:rPr lang="da-DK" sz="1400" b="1" dirty="0">
                <a:solidFill>
                  <a:srgbClr val="4C4C4C"/>
                </a:solidFill>
              </a:rPr>
              <a:t>en "købsordre" til </a:t>
            </a:r>
            <a:r>
              <a:rPr lang="da-DK" sz="1400" b="1" dirty="0" smtClean="0">
                <a:solidFill>
                  <a:srgbClr val="4C4C4C"/>
                </a:solidFill>
              </a:rPr>
              <a:t>G1, der </a:t>
            </a:r>
            <a:r>
              <a:rPr lang="da-DK" sz="1400" b="1" dirty="0">
                <a:solidFill>
                  <a:srgbClr val="4C4C4C"/>
                </a:solidFill>
              </a:rPr>
              <a:t>udstedte en faktura med </a:t>
            </a:r>
            <a:r>
              <a:rPr lang="da-DK" sz="1400" b="1" dirty="0" smtClean="0">
                <a:solidFill>
                  <a:srgbClr val="4C4C4C"/>
                </a:solidFill>
              </a:rPr>
              <a:t>moms</a:t>
            </a:r>
            <a:r>
              <a:rPr lang="da-DK" sz="1400" b="1" dirty="0">
                <a:solidFill>
                  <a:srgbClr val="4C4C4C"/>
                </a:solidFill>
              </a:rPr>
              <a:t>. </a:t>
            </a:r>
            <a:r>
              <a:rPr lang="da-DK" sz="1400" b="1" dirty="0" smtClean="0">
                <a:solidFill>
                  <a:srgbClr val="4C4C4C"/>
                </a:solidFill>
              </a:rPr>
              <a:t>Det </a:t>
            </a:r>
            <a:r>
              <a:rPr lang="da-DK" sz="1400" b="1" dirty="0">
                <a:solidFill>
                  <a:srgbClr val="4C4C4C"/>
                </a:solidFill>
              </a:rPr>
              <a:t>var dog intet problem, da </a:t>
            </a:r>
            <a:r>
              <a:rPr lang="da-DK" sz="1400" b="1" dirty="0" smtClean="0">
                <a:solidFill>
                  <a:srgbClr val="4C4C4C"/>
                </a:solidFill>
              </a:rPr>
              <a:t>G1 </a:t>
            </a:r>
            <a:r>
              <a:rPr lang="da-DK" sz="1400" b="1" dirty="0">
                <a:solidFill>
                  <a:srgbClr val="4C4C4C"/>
                </a:solidFill>
              </a:rPr>
              <a:t>sagde, at </a:t>
            </a:r>
            <a:r>
              <a:rPr lang="da-DK" sz="1400" b="1" dirty="0" smtClean="0">
                <a:solidFill>
                  <a:srgbClr val="4C4C4C"/>
                </a:solidFill>
              </a:rPr>
              <a:t>virk </a:t>
            </a:r>
            <a:r>
              <a:rPr lang="da-DK" sz="1400" b="1" dirty="0">
                <a:solidFill>
                  <a:srgbClr val="4C4C4C"/>
                </a:solidFill>
              </a:rPr>
              <a:t>ville få momsen retur fra SKAT. </a:t>
            </a:r>
            <a:endParaRPr lang="da-DK" sz="1400" b="1" dirty="0" smtClean="0">
              <a:solidFill>
                <a:srgbClr val="4C4C4C"/>
              </a:solidFill>
            </a:endParaRPr>
          </a:p>
          <a:p>
            <a:pPr marL="179388" lvl="0" indent="-179388">
              <a:lnSpc>
                <a:spcPct val="90000"/>
              </a:lnSpc>
              <a:spcBef>
                <a:spcPct val="0"/>
              </a:spcBef>
              <a:spcAft>
                <a:spcPct val="50000"/>
              </a:spcAft>
              <a:buSzPct val="60000"/>
            </a:pPr>
            <a:r>
              <a:rPr lang="da-DK" sz="1400" b="1" dirty="0">
                <a:solidFill>
                  <a:srgbClr val="4C4C4C"/>
                </a:solidFill>
              </a:rPr>
              <a:t>	</a:t>
            </a:r>
            <a:r>
              <a:rPr lang="da-DK" sz="1400" b="1" dirty="0" smtClean="0">
                <a:solidFill>
                  <a:srgbClr val="4C4C4C"/>
                </a:solidFill>
              </a:rPr>
              <a:t>Efter </a:t>
            </a:r>
            <a:r>
              <a:rPr lang="da-DK" sz="1400" b="1" dirty="0">
                <a:solidFill>
                  <a:srgbClr val="4C4C4C"/>
                </a:solidFill>
              </a:rPr>
              <a:t>at </a:t>
            </a:r>
            <a:r>
              <a:rPr lang="da-DK" sz="1400" b="1" dirty="0" smtClean="0">
                <a:solidFill>
                  <a:srgbClr val="4C4C4C"/>
                </a:solidFill>
              </a:rPr>
              <a:t>virk </a:t>
            </a:r>
            <a:r>
              <a:rPr lang="da-DK" sz="1400" b="1" dirty="0">
                <a:solidFill>
                  <a:srgbClr val="4C4C4C"/>
                </a:solidFill>
              </a:rPr>
              <a:t>havde indgivet </a:t>
            </a:r>
            <a:r>
              <a:rPr lang="da-DK" sz="1400" b="1" dirty="0" smtClean="0">
                <a:solidFill>
                  <a:srgbClr val="4C4C4C"/>
                </a:solidFill>
              </a:rPr>
              <a:t>sin momsangivelse, </a:t>
            </a:r>
            <a:r>
              <a:rPr lang="da-DK" sz="1400" b="1" dirty="0">
                <a:solidFill>
                  <a:srgbClr val="4C4C4C"/>
                </a:solidFill>
              </a:rPr>
              <a:t>meddelte </a:t>
            </a:r>
            <a:r>
              <a:rPr lang="da-DK" sz="1400" b="1" dirty="0" smtClean="0">
                <a:solidFill>
                  <a:srgbClr val="4C4C4C"/>
                </a:solidFill>
              </a:rPr>
              <a:t>SKAT, </a:t>
            </a:r>
            <a:r>
              <a:rPr lang="da-DK" sz="1400" b="1" dirty="0">
                <a:solidFill>
                  <a:srgbClr val="4C4C4C"/>
                </a:solidFill>
              </a:rPr>
              <a:t>at </a:t>
            </a:r>
            <a:r>
              <a:rPr lang="da-DK" sz="1400" b="1" dirty="0" smtClean="0">
                <a:solidFill>
                  <a:srgbClr val="4C4C4C"/>
                </a:solidFill>
              </a:rPr>
              <a:t>virk </a:t>
            </a:r>
            <a:r>
              <a:rPr lang="da-DK" sz="1400" b="1" dirty="0">
                <a:solidFill>
                  <a:srgbClr val="4C4C4C"/>
                </a:solidFill>
              </a:rPr>
              <a:t>ikke kunne få moms tilbage på grund af omvendt betalingspligt. Herefter kontaktede </a:t>
            </a:r>
            <a:r>
              <a:rPr lang="da-DK" sz="1400" b="1" dirty="0" smtClean="0">
                <a:solidFill>
                  <a:srgbClr val="4C4C4C"/>
                </a:solidFill>
              </a:rPr>
              <a:t>virk </a:t>
            </a:r>
            <a:r>
              <a:rPr lang="da-DK" sz="1400" b="1" dirty="0">
                <a:solidFill>
                  <a:srgbClr val="4C4C4C"/>
                </a:solidFill>
              </a:rPr>
              <a:t>SR, der oplyste, at han ikke længere havde noget med virksomheden at gøre, idet den var overdraget til GB, </a:t>
            </a:r>
            <a:r>
              <a:rPr lang="da-DK" sz="1400" b="1" dirty="0" smtClean="0">
                <a:solidFill>
                  <a:srgbClr val="4C4C4C"/>
                </a:solidFill>
              </a:rPr>
              <a:t>(som var </a:t>
            </a:r>
            <a:r>
              <a:rPr lang="da-DK" sz="1400" b="1" dirty="0">
                <a:solidFill>
                  <a:srgbClr val="4C4C4C"/>
                </a:solidFill>
              </a:rPr>
              <a:t>kendt som </a:t>
            </a:r>
            <a:r>
              <a:rPr lang="da-DK" sz="1400" b="1" dirty="0" smtClean="0">
                <a:solidFill>
                  <a:srgbClr val="4C4C4C"/>
                </a:solidFill>
              </a:rPr>
              <a:t>selskabstømmer).</a:t>
            </a:r>
            <a:endParaRPr lang="da-DK" sz="1400" b="1" dirty="0">
              <a:solidFill>
                <a:srgbClr val="4C4C4C"/>
              </a:solidFill>
            </a:endParaRPr>
          </a:p>
          <a:p>
            <a:pPr marL="179388" lvl="0" indent="-179388">
              <a:lnSpc>
                <a:spcPct val="90000"/>
              </a:lnSpc>
              <a:spcBef>
                <a:spcPct val="0"/>
              </a:spcBef>
              <a:spcAft>
                <a:spcPct val="50000"/>
              </a:spcAft>
              <a:buSzPct val="60000"/>
            </a:pPr>
            <a:endParaRPr lang="da-DK" sz="800" dirty="0">
              <a:solidFill>
                <a:srgbClr val="4C4C4C"/>
              </a:solidFill>
            </a:endParaRPr>
          </a:p>
          <a:p>
            <a:endParaRPr lang="da-DK"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6</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77072"/>
            <a:ext cx="3389313"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77070"/>
            <a:ext cx="3895725"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311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 er der omvendt betalingspligt?  2(2)</a:t>
            </a:r>
            <a:endParaRPr lang="da-DK" dirty="0"/>
          </a:p>
        </p:txBody>
      </p:sp>
      <p:sp>
        <p:nvSpPr>
          <p:cNvPr id="3" name="Pladsholder til indhold 2"/>
          <p:cNvSpPr>
            <a:spLocks noGrp="1"/>
          </p:cNvSpPr>
          <p:nvPr>
            <p:ph idx="1"/>
          </p:nvPr>
        </p:nvSpPr>
        <p:spPr/>
        <p:txBody>
          <a:bodyPr/>
          <a:lstStyle/>
          <a:p>
            <a:endParaRPr lang="da-DK" dirty="0" smtClean="0"/>
          </a:p>
          <a:p>
            <a:endParaRPr lang="da-DK" dirty="0"/>
          </a:p>
          <a:p>
            <a:pPr>
              <a:buFont typeface="Arial" panose="020B0604020202020204" pitchFamily="34" charset="0"/>
              <a:buChar char="•"/>
            </a:pPr>
            <a:r>
              <a:rPr lang="da-DK" sz="1800" dirty="0">
                <a:solidFill>
                  <a:schemeClr val="bg1"/>
                </a:solidFill>
              </a:rPr>
              <a:t>Trekantshandel ML § 46, stk. 1, nr. 1 </a:t>
            </a:r>
            <a:r>
              <a:rPr lang="da-DK" sz="1800" dirty="0" smtClean="0">
                <a:solidFill>
                  <a:schemeClr val="bg1"/>
                </a:solidFill>
              </a:rPr>
              <a:t>			(</a:t>
            </a:r>
            <a:r>
              <a:rPr lang="da-DK" sz="1800" dirty="0">
                <a:solidFill>
                  <a:schemeClr val="bg1"/>
                </a:solidFill>
              </a:rPr>
              <a:t>D.A.13.2.2.1)</a:t>
            </a:r>
          </a:p>
          <a:p>
            <a:pPr>
              <a:buFont typeface="Arial" panose="020B0604020202020204" pitchFamily="34" charset="0"/>
              <a:buChar char="•"/>
            </a:pPr>
            <a:r>
              <a:rPr lang="da-DK" sz="1800" dirty="0">
                <a:solidFill>
                  <a:schemeClr val="bg1"/>
                </a:solidFill>
              </a:rPr>
              <a:t>Installering eller montering ML § 46, stk. 1, nr. 2 </a:t>
            </a:r>
            <a:r>
              <a:rPr lang="da-DK" sz="1800" dirty="0" smtClean="0">
                <a:solidFill>
                  <a:schemeClr val="bg1"/>
                </a:solidFill>
              </a:rPr>
              <a:t>		(</a:t>
            </a:r>
            <a:r>
              <a:rPr lang="da-DK" sz="1800" dirty="0">
                <a:solidFill>
                  <a:schemeClr val="bg1"/>
                </a:solidFill>
              </a:rPr>
              <a:t>D.A.13.2.2.2) </a:t>
            </a:r>
          </a:p>
          <a:p>
            <a:pPr>
              <a:buFont typeface="Arial" panose="020B0604020202020204" pitchFamily="34" charset="0"/>
              <a:buChar char="•"/>
            </a:pPr>
            <a:r>
              <a:rPr lang="da-DK" sz="1800" dirty="0">
                <a:solidFill>
                  <a:schemeClr val="bg1"/>
                </a:solidFill>
              </a:rPr>
              <a:t>Visse ydelser fra udlandet ML § 46, stk. 1, nr. 3 </a:t>
            </a:r>
            <a:r>
              <a:rPr lang="da-DK" sz="1800" dirty="0" smtClean="0">
                <a:solidFill>
                  <a:schemeClr val="bg1"/>
                </a:solidFill>
              </a:rPr>
              <a:t>		(</a:t>
            </a:r>
            <a:r>
              <a:rPr lang="da-DK" sz="1800" dirty="0">
                <a:solidFill>
                  <a:schemeClr val="bg1"/>
                </a:solidFill>
              </a:rPr>
              <a:t>D.A.13.2.2.3)</a:t>
            </a:r>
          </a:p>
          <a:p>
            <a:r>
              <a:rPr lang="da-DK" sz="1800" dirty="0"/>
              <a:t>Guld ML § 46, stk. 1, nr. 4 </a:t>
            </a:r>
            <a:r>
              <a:rPr lang="da-DK" sz="1800" dirty="0" smtClean="0"/>
              <a:t>					(</a:t>
            </a:r>
            <a:r>
              <a:rPr lang="da-DK" sz="1800" dirty="0"/>
              <a:t>D.A.13.2.2.4)</a:t>
            </a:r>
          </a:p>
          <a:p>
            <a:pPr>
              <a:buFont typeface="Arial" panose="020B0604020202020204" pitchFamily="34" charset="0"/>
              <a:buChar char="•"/>
            </a:pPr>
            <a:r>
              <a:rPr lang="da-DK" sz="1800" dirty="0">
                <a:solidFill>
                  <a:schemeClr val="bg1"/>
                </a:solidFill>
              </a:rPr>
              <a:t>Gas og elektricitet ML § 46, stk. 1, nr. 5 </a:t>
            </a:r>
            <a:r>
              <a:rPr lang="da-DK" sz="1800" dirty="0" smtClean="0">
                <a:solidFill>
                  <a:schemeClr val="bg1"/>
                </a:solidFill>
              </a:rPr>
              <a:t>			(</a:t>
            </a:r>
            <a:r>
              <a:rPr lang="da-DK" sz="1800" dirty="0">
                <a:solidFill>
                  <a:schemeClr val="bg1"/>
                </a:solidFill>
              </a:rPr>
              <a:t>D.A.13.2.2.5)</a:t>
            </a:r>
          </a:p>
          <a:p>
            <a:pPr>
              <a:buFont typeface="Arial" panose="020B0604020202020204" pitchFamily="34" charset="0"/>
              <a:buChar char="•"/>
            </a:pPr>
            <a:r>
              <a:rPr lang="da-DK" sz="1800" dirty="0">
                <a:solidFill>
                  <a:schemeClr val="bg1"/>
                </a:solidFill>
              </a:rPr>
              <a:t>CO2-kvoter eller CO2-kreditter ML § 46, stk. 1, nr. 6 </a:t>
            </a:r>
            <a:r>
              <a:rPr lang="da-DK" sz="1800" dirty="0" smtClean="0">
                <a:solidFill>
                  <a:schemeClr val="bg1"/>
                </a:solidFill>
              </a:rPr>
              <a:t>	(</a:t>
            </a:r>
            <a:r>
              <a:rPr lang="da-DK" sz="1800" dirty="0">
                <a:solidFill>
                  <a:schemeClr val="bg1"/>
                </a:solidFill>
              </a:rPr>
              <a:t>D.A.13.2.2.6)</a:t>
            </a:r>
          </a:p>
          <a:p>
            <a:r>
              <a:rPr lang="da-DK" sz="1800" dirty="0"/>
              <a:t>Metalskrot ML § 46, stk. 1, nr. 7 </a:t>
            </a:r>
            <a:r>
              <a:rPr lang="da-DK" sz="1800" dirty="0" smtClean="0"/>
              <a:t>				(</a:t>
            </a:r>
            <a:r>
              <a:rPr lang="da-DK" sz="1800" dirty="0"/>
              <a:t>D.A.13.2.2.7)</a:t>
            </a:r>
          </a:p>
          <a:p>
            <a:endParaRPr lang="da-DK"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7</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2760763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Guld </a:t>
            </a:r>
            <a:r>
              <a:rPr lang="da-DK" dirty="0" smtClean="0"/>
              <a:t>1(4)</a:t>
            </a:r>
            <a:endParaRPr lang="da-DK" dirty="0"/>
          </a:p>
        </p:txBody>
      </p:sp>
      <p:sp>
        <p:nvSpPr>
          <p:cNvPr id="3" name="Pladsholder til indhold 2"/>
          <p:cNvSpPr>
            <a:spLocks noGrp="1"/>
          </p:cNvSpPr>
          <p:nvPr>
            <p:ph idx="1"/>
          </p:nvPr>
        </p:nvSpPr>
        <p:spPr/>
        <p:txBody>
          <a:bodyPr/>
          <a:lstStyle/>
          <a:p>
            <a:endParaRPr lang="da-DK" dirty="0" smtClean="0"/>
          </a:p>
          <a:p>
            <a:r>
              <a:rPr lang="da-DK" b="1" dirty="0" smtClean="0"/>
              <a:t>Oversigt</a:t>
            </a:r>
          </a:p>
          <a:p>
            <a:endParaRPr lang="da-DK" sz="1800" dirty="0" smtClean="0"/>
          </a:p>
          <a:p>
            <a:pPr marL="285750" indent="-285750">
              <a:buFont typeface="Arial" panose="020B0604020202020204" pitchFamily="34" charset="0"/>
              <a:buChar char="•"/>
            </a:pPr>
            <a:r>
              <a:rPr lang="da-DK" sz="1800" dirty="0" smtClean="0"/>
              <a:t>Investeringsguld</a:t>
            </a:r>
            <a:endParaRPr lang="da-DK" sz="1800" dirty="0"/>
          </a:p>
          <a:p>
            <a:pPr>
              <a:buFont typeface="Arial" panose="020B0604020202020204" pitchFamily="34" charset="0"/>
              <a:buChar char="•"/>
            </a:pPr>
            <a:endParaRPr lang="da-DK" sz="1800" dirty="0" smtClean="0"/>
          </a:p>
          <a:p>
            <a:pPr marL="285750" indent="-285750">
              <a:buFont typeface="Arial" panose="020B0604020202020204" pitchFamily="34" charset="0"/>
              <a:buChar char="•"/>
            </a:pPr>
            <a:r>
              <a:rPr lang="da-DK" sz="1800" dirty="0"/>
              <a:t>Guld som råmetal eller halvforarbejdede </a:t>
            </a:r>
            <a:r>
              <a:rPr lang="da-DK" sz="1800" dirty="0" smtClean="0"/>
              <a:t>produkter</a:t>
            </a:r>
          </a:p>
          <a:p>
            <a:pPr>
              <a:buFont typeface="Arial" panose="020B0604020202020204" pitchFamily="34" charset="0"/>
              <a:buChar char="•"/>
            </a:pPr>
            <a:endParaRPr lang="da-DK" sz="1800" dirty="0"/>
          </a:p>
          <a:p>
            <a:pPr marL="285750" indent="-285750">
              <a:buFont typeface="Arial" panose="020B0604020202020204" pitchFamily="34" charset="0"/>
              <a:buChar char="•"/>
            </a:pPr>
            <a:r>
              <a:rPr lang="da-DK" sz="1800" dirty="0" smtClean="0"/>
              <a:t>Guld som metalskrot</a:t>
            </a:r>
          </a:p>
          <a:p>
            <a:pPr>
              <a:buFont typeface="Arial" panose="020B0604020202020204" pitchFamily="34" charset="0"/>
              <a:buChar char="•"/>
            </a:pPr>
            <a:endParaRPr lang="da-DK" sz="1800" dirty="0"/>
          </a:p>
          <a:p>
            <a:pPr>
              <a:buFont typeface="Arial" panose="020B0604020202020204" pitchFamily="34" charset="0"/>
              <a:buChar char="•"/>
            </a:pPr>
            <a:endParaRPr lang="da-DK" sz="1800" dirty="0" smtClean="0"/>
          </a:p>
          <a:p>
            <a:pPr>
              <a:buFont typeface="Arial" panose="020B0604020202020204" pitchFamily="34" charset="0"/>
              <a:buChar char="•"/>
            </a:pPr>
            <a:endParaRPr lang="da-DK" sz="1800" dirty="0"/>
          </a:p>
          <a:p>
            <a:pPr marL="0" indent="0" algn="ctr"/>
            <a:r>
              <a:rPr lang="da-DK" i="1" dirty="0" smtClean="0">
                <a:solidFill>
                  <a:srgbClr val="00B050"/>
                </a:solidFill>
              </a:rPr>
              <a:t>På de næste 4 plancher gennemgås definitionerne - herefter de tilhørende fritagelser.</a:t>
            </a:r>
            <a:endParaRPr lang="da-DK" i="1" dirty="0">
              <a:solidFill>
                <a:srgbClr val="00B050"/>
              </a:solidFill>
            </a:endParaRPr>
          </a:p>
          <a:p>
            <a:endParaRPr lang="da-DK" dirty="0" smtClean="0"/>
          </a:p>
          <a:p>
            <a:endParaRPr lang="da-DK" dirty="0"/>
          </a:p>
        </p:txBody>
      </p:sp>
      <p:sp>
        <p:nvSpPr>
          <p:cNvPr id="5" name="Pladsholder til diasnummer 4"/>
          <p:cNvSpPr>
            <a:spLocks noGrp="1"/>
          </p:cNvSpPr>
          <p:nvPr>
            <p:ph type="sldNum" sz="quarter" idx="10"/>
          </p:nvPr>
        </p:nvSpPr>
        <p:spPr/>
        <p:txBody>
          <a:bodyPr/>
          <a:lstStyle/>
          <a:p>
            <a:r>
              <a:rPr lang="da-DK" smtClean="0"/>
              <a:t>Side </a:t>
            </a:r>
            <a:fld id="{11C40D1C-A0E6-4DED-8194-643D5B50A911}" type="slidenum">
              <a:rPr lang="da-DK" smtClean="0"/>
              <a:pPr/>
              <a:t>8</a:t>
            </a:fld>
            <a:endParaRPr lang="da-DK"/>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1824959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Guld </a:t>
            </a:r>
            <a:r>
              <a:rPr lang="da-DK" dirty="0" smtClean="0"/>
              <a:t>2(4)</a:t>
            </a:r>
            <a:endParaRPr lang="da-DK" dirty="0"/>
          </a:p>
        </p:txBody>
      </p:sp>
      <p:sp>
        <p:nvSpPr>
          <p:cNvPr id="3" name="Pladsholder til indhold 2"/>
          <p:cNvSpPr>
            <a:spLocks noGrp="1"/>
          </p:cNvSpPr>
          <p:nvPr>
            <p:ph idx="1"/>
          </p:nvPr>
        </p:nvSpPr>
        <p:spPr/>
        <p:txBody>
          <a:bodyPr/>
          <a:lstStyle/>
          <a:p>
            <a:r>
              <a:rPr lang="da-DK" b="1" dirty="0">
                <a:solidFill>
                  <a:srgbClr val="0070C0"/>
                </a:solidFill>
              </a:rPr>
              <a:t>Definition</a:t>
            </a:r>
            <a:r>
              <a:rPr lang="da-DK" b="1" dirty="0" smtClean="0"/>
              <a:t>:</a:t>
            </a:r>
          </a:p>
          <a:p>
            <a:endParaRPr lang="da-DK" dirty="0" smtClean="0"/>
          </a:p>
          <a:p>
            <a:r>
              <a:rPr lang="da-DK" sz="1600" b="1" dirty="0" smtClean="0"/>
              <a:t>Investeringsguld</a:t>
            </a:r>
          </a:p>
          <a:p>
            <a:endParaRPr lang="da-DK" sz="1600" dirty="0" smtClean="0"/>
          </a:p>
          <a:p>
            <a:r>
              <a:rPr lang="da-DK" sz="1600" dirty="0" smtClean="0"/>
              <a:t>Guld </a:t>
            </a:r>
            <a:r>
              <a:rPr lang="da-DK" sz="1600" dirty="0"/>
              <a:t>i form af en barre eller plade med en vægt, som accepteres af guldmarkederne, med en lødighed på mindst 995/1000-dele, uanset om guldet er repræsenteret ved værdipapirer.  Dog er barrer eller plader med en vægt på 1 g eller derunder ikke omfattet af ordningen for </a:t>
            </a:r>
            <a:r>
              <a:rPr lang="da-DK" sz="1600" dirty="0" smtClean="0"/>
              <a:t>investeringsguld</a:t>
            </a:r>
          </a:p>
          <a:p>
            <a:endParaRPr lang="da-DK" sz="1600" dirty="0" smtClean="0"/>
          </a:p>
          <a:p>
            <a:r>
              <a:rPr lang="da-DK" sz="1600" dirty="0" smtClean="0"/>
              <a:t>Guldmønter</a:t>
            </a:r>
            <a:r>
              <a:rPr lang="da-DK" sz="1600" dirty="0"/>
              <a:t>, der er af en lødighed på mindst 900/1000-dele, er præget efter år 1800 og er eller har været lovligt betalingsmiddel i oprindelseslandet, og som sædvanligvis sælges til en pris, der ikke overstiger den normale markedsværdi af møntens guldindhold med mere end 80 pct. Guldmønter omfattet af en liste, som offentliggøres i EU-Tidende, anses for at opfylde førnævnte kriterier i hele det år, som listen angår, uanset at mønten må anses at være omsat på grund af den numismatiske værdi.</a:t>
            </a:r>
          </a:p>
          <a:p>
            <a:endParaRPr lang="da-DK" sz="1600" dirty="0" smtClean="0"/>
          </a:p>
          <a:p>
            <a:r>
              <a:rPr lang="da-DK" sz="1600" i="1" dirty="0">
                <a:solidFill>
                  <a:srgbClr val="C00000"/>
                </a:solidFill>
              </a:rPr>
              <a:t>Kaldes: </a:t>
            </a:r>
            <a:r>
              <a:rPr lang="da-DK" sz="1600" i="1" dirty="0" smtClean="0">
                <a:solidFill>
                  <a:srgbClr val="C00000"/>
                </a:solidFill>
              </a:rPr>
              <a:t>De kumulative </a:t>
            </a:r>
            <a:r>
              <a:rPr lang="da-DK" sz="1600" i="1" dirty="0">
                <a:solidFill>
                  <a:srgbClr val="C00000"/>
                </a:solidFill>
              </a:rPr>
              <a:t>betingelser </a:t>
            </a:r>
          </a:p>
        </p:txBody>
      </p:sp>
      <p:sp>
        <p:nvSpPr>
          <p:cNvPr id="5" name="Pladsholder til diasnummer 4"/>
          <p:cNvSpPr>
            <a:spLocks noGrp="1"/>
          </p:cNvSpPr>
          <p:nvPr>
            <p:ph type="sldNum" sz="quarter" idx="10"/>
          </p:nvPr>
        </p:nvSpPr>
        <p:spPr/>
        <p:txBody>
          <a:bodyPr/>
          <a:lstStyle/>
          <a:p>
            <a:r>
              <a:rPr lang="da-DK" dirty="0" smtClean="0"/>
              <a:t>Side </a:t>
            </a:r>
            <a:fld id="{11C40D1C-A0E6-4DED-8194-643D5B50A911}" type="slidenum">
              <a:rPr lang="da-DK" smtClean="0"/>
              <a:pPr/>
              <a:t>9</a:t>
            </a:fld>
            <a:endParaRPr lang="da-DK" dirty="0"/>
          </a:p>
        </p:txBody>
      </p:sp>
      <p:sp>
        <p:nvSpPr>
          <p:cNvPr id="4" name="Pladsholder til dato 3"/>
          <p:cNvSpPr>
            <a:spLocks noGrp="1"/>
          </p:cNvSpPr>
          <p:nvPr>
            <p:ph type="dt" sz="half" idx="11"/>
          </p:nvPr>
        </p:nvSpPr>
        <p:spPr/>
        <p:txBody>
          <a:bodyPr/>
          <a:lstStyle/>
          <a:p>
            <a:fld id="{883B413B-DC74-4B7F-80AA-D0B78F602E7F}" type="datetime1">
              <a:rPr lang="da-DK" smtClean="0"/>
              <a:pPr/>
              <a:t>28-08-2015</a:t>
            </a:fld>
            <a:endParaRPr lang="da-DK"/>
          </a:p>
        </p:txBody>
      </p:sp>
    </p:spTree>
    <p:extLst>
      <p:ext uri="{BB962C8B-B14F-4D97-AF65-F5344CB8AC3E}">
        <p14:creationId xmlns:p14="http://schemas.microsoft.com/office/powerpoint/2010/main" val="869527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KAT_Powerpoint_master">
  <a:themeElements>
    <a:clrScheme name="SKAT_Powerpoint_master 1">
      <a:dk1>
        <a:srgbClr val="4C4C4C"/>
      </a:dk1>
      <a:lt1>
        <a:srgbClr val="FFFFFF"/>
      </a:lt1>
      <a:dk2>
        <a:srgbClr val="000000"/>
      </a:dk2>
      <a:lt2>
        <a:srgbClr val="999999"/>
      </a:lt2>
      <a:accent1>
        <a:srgbClr val="FFC61E"/>
      </a:accent1>
      <a:accent2>
        <a:srgbClr val="FFDD78"/>
      </a:accent2>
      <a:accent3>
        <a:srgbClr val="FFFFFF"/>
      </a:accent3>
      <a:accent4>
        <a:srgbClr val="404040"/>
      </a:accent4>
      <a:accent5>
        <a:srgbClr val="FFDFAB"/>
      </a:accent5>
      <a:accent6>
        <a:srgbClr val="E7C86C"/>
      </a:accent6>
      <a:hlink>
        <a:srgbClr val="FFEEBB"/>
      </a:hlink>
      <a:folHlink>
        <a:srgbClr val="E6E6E6"/>
      </a:folHlink>
    </a:clrScheme>
    <a:fontScheme name="SKAT_Powerpoint_master">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3600" b="0" i="0" u="none" strike="noStrike" cap="none" normalizeH="0" baseline="0" smtClean="0">
            <a:ln>
              <a:noFill/>
            </a:ln>
            <a:solidFill>
              <a:schemeClr val="tx1"/>
            </a:solidFill>
            <a:effectLst/>
            <a:latin typeface="Arial" charset="0"/>
          </a:defRPr>
        </a:defPPr>
      </a:lstStyle>
    </a:lnDef>
  </a:objectDefaults>
  <a:extraClrSchemeLst>
    <a:extraClrScheme>
      <a:clrScheme name="SKAT_Powerpoint_master 1">
        <a:dk1>
          <a:srgbClr val="4C4C4C"/>
        </a:dk1>
        <a:lt1>
          <a:srgbClr val="FFFFFF"/>
        </a:lt1>
        <a:dk2>
          <a:srgbClr val="000000"/>
        </a:dk2>
        <a:lt2>
          <a:srgbClr val="999999"/>
        </a:lt2>
        <a:accent1>
          <a:srgbClr val="FFC61E"/>
        </a:accent1>
        <a:accent2>
          <a:srgbClr val="FFDD78"/>
        </a:accent2>
        <a:accent3>
          <a:srgbClr val="FFFFFF"/>
        </a:accent3>
        <a:accent4>
          <a:srgbClr val="404040"/>
        </a:accent4>
        <a:accent5>
          <a:srgbClr val="FFDFAB"/>
        </a:accent5>
        <a:accent6>
          <a:srgbClr val="E7C86C"/>
        </a:accent6>
        <a:hlink>
          <a:srgbClr val="FFEEBB"/>
        </a:hlink>
        <a:folHlink>
          <a:srgbClr val="E6E6E6"/>
        </a:folHlink>
      </a:clrScheme>
      <a:clrMap bg1="lt1" tx1="dk1" bg2="lt2" tx2="dk2" accent1="accent1" accent2="accent2" accent3="accent3" accent4="accent4" accent5="accent5" accent6="accent6" hlink="hlink" folHlink="folHlink"/>
    </a:extraClrScheme>
    <a:extraClrScheme>
      <a:clrScheme name="SKAT_Powerpoint_master 2">
        <a:dk1>
          <a:srgbClr val="4C4C4C"/>
        </a:dk1>
        <a:lt1>
          <a:srgbClr val="FFFFFF"/>
        </a:lt1>
        <a:dk2>
          <a:srgbClr val="000000"/>
        </a:dk2>
        <a:lt2>
          <a:srgbClr val="999999"/>
        </a:lt2>
        <a:accent1>
          <a:srgbClr val="3F6075"/>
        </a:accent1>
        <a:accent2>
          <a:srgbClr val="6C96B0"/>
        </a:accent2>
        <a:accent3>
          <a:srgbClr val="FFFFFF"/>
        </a:accent3>
        <a:accent4>
          <a:srgbClr val="404040"/>
        </a:accent4>
        <a:accent5>
          <a:srgbClr val="AFB6BD"/>
        </a:accent5>
        <a:accent6>
          <a:srgbClr val="61879F"/>
        </a:accent6>
        <a:hlink>
          <a:srgbClr val="B0C6D4"/>
        </a:hlink>
        <a:folHlink>
          <a:srgbClr val="EBF1F5"/>
        </a:folHlink>
      </a:clrScheme>
      <a:clrMap bg1="lt1" tx1="dk1" bg2="lt2" tx2="dk2" accent1="accent1" accent2="accent2" accent3="accent3" accent4="accent4" accent5="accent5" accent6="accent6" hlink="hlink" folHlink="folHlink"/>
    </a:extraClrScheme>
    <a:extraClrScheme>
      <a:clrScheme name="SKAT_Powerpoint_master 3">
        <a:dk1>
          <a:srgbClr val="4C4C4C"/>
        </a:dk1>
        <a:lt1>
          <a:srgbClr val="FFFFFF"/>
        </a:lt1>
        <a:dk2>
          <a:srgbClr val="000000"/>
        </a:dk2>
        <a:lt2>
          <a:srgbClr val="999999"/>
        </a:lt2>
        <a:accent1>
          <a:srgbClr val="005BBF"/>
        </a:accent1>
        <a:accent2>
          <a:srgbClr val="439DFF"/>
        </a:accent2>
        <a:accent3>
          <a:srgbClr val="FFFFFF"/>
        </a:accent3>
        <a:accent4>
          <a:srgbClr val="404040"/>
        </a:accent4>
        <a:accent5>
          <a:srgbClr val="AAB5DC"/>
        </a:accent5>
        <a:accent6>
          <a:srgbClr val="3C8EE7"/>
        </a:accent6>
        <a:hlink>
          <a:srgbClr val="9BCBFF"/>
        </a:hlink>
        <a:folHlink>
          <a:srgbClr val="EFF7FF"/>
        </a:folHlink>
      </a:clrScheme>
      <a:clrMap bg1="lt1" tx1="dk1" bg2="lt2" tx2="dk2" accent1="accent1" accent2="accent2" accent3="accent3" accent4="accent4" accent5="accent5" accent6="accent6" hlink="hlink" folHlink="folHlink"/>
    </a:extraClrScheme>
    <a:extraClrScheme>
      <a:clrScheme name="SKAT_Powerpoint_master 4">
        <a:dk1>
          <a:srgbClr val="4C4C4C"/>
        </a:dk1>
        <a:lt1>
          <a:srgbClr val="FFFFFF"/>
        </a:lt1>
        <a:dk2>
          <a:srgbClr val="000000"/>
        </a:dk2>
        <a:lt2>
          <a:srgbClr val="999999"/>
        </a:lt2>
        <a:accent1>
          <a:srgbClr val="00A5D1"/>
        </a:accent1>
        <a:accent2>
          <a:srgbClr val="71E1FF"/>
        </a:accent2>
        <a:accent3>
          <a:srgbClr val="FFFFFF"/>
        </a:accent3>
        <a:accent4>
          <a:srgbClr val="404040"/>
        </a:accent4>
        <a:accent5>
          <a:srgbClr val="AACFE5"/>
        </a:accent5>
        <a:accent6>
          <a:srgbClr val="66CCE7"/>
        </a:accent6>
        <a:hlink>
          <a:srgbClr val="9FEAFF"/>
        </a:hlink>
        <a:folHlink>
          <a:srgbClr val="EBFBFF"/>
        </a:folHlink>
      </a:clrScheme>
      <a:clrMap bg1="lt1" tx1="dk1" bg2="lt2" tx2="dk2" accent1="accent1" accent2="accent2" accent3="accent3" accent4="accent4" accent5="accent5" accent6="accent6" hlink="hlink" folHlink="folHlink"/>
    </a:extraClrScheme>
    <a:extraClrScheme>
      <a:clrScheme name="SKAT_Powerpoint_master 5">
        <a:dk1>
          <a:srgbClr val="4C4C4C"/>
        </a:dk1>
        <a:lt1>
          <a:srgbClr val="FFFFFF"/>
        </a:lt1>
        <a:dk2>
          <a:srgbClr val="000000"/>
        </a:dk2>
        <a:lt2>
          <a:srgbClr val="999999"/>
        </a:lt2>
        <a:accent1>
          <a:srgbClr val="72166B"/>
        </a:accent1>
        <a:accent2>
          <a:srgbClr val="CE28C2"/>
        </a:accent2>
        <a:accent3>
          <a:srgbClr val="FFFFFF"/>
        </a:accent3>
        <a:accent4>
          <a:srgbClr val="404040"/>
        </a:accent4>
        <a:accent5>
          <a:srgbClr val="BCABBA"/>
        </a:accent5>
        <a:accent6>
          <a:srgbClr val="BA23B0"/>
        </a:accent6>
        <a:hlink>
          <a:srgbClr val="E575DD"/>
        </a:hlink>
        <a:folHlink>
          <a:srgbClr val="FBEBFA"/>
        </a:folHlink>
      </a:clrScheme>
      <a:clrMap bg1="lt1" tx1="dk1" bg2="lt2" tx2="dk2" accent1="accent1" accent2="accent2" accent3="accent3" accent4="accent4" accent5="accent5" accent6="accent6" hlink="hlink" folHlink="folHlink"/>
    </a:extraClrScheme>
    <a:extraClrScheme>
      <a:clrScheme name="SKAT_Powerpoint_master 6">
        <a:dk1>
          <a:srgbClr val="4C4C4C"/>
        </a:dk1>
        <a:lt1>
          <a:srgbClr val="FFFFFF"/>
        </a:lt1>
        <a:dk2>
          <a:srgbClr val="000000"/>
        </a:dk2>
        <a:lt2>
          <a:srgbClr val="999999"/>
        </a:lt2>
        <a:accent1>
          <a:srgbClr val="CC00A0"/>
        </a:accent1>
        <a:accent2>
          <a:srgbClr val="FF47D8"/>
        </a:accent2>
        <a:accent3>
          <a:srgbClr val="FFFFFF"/>
        </a:accent3>
        <a:accent4>
          <a:srgbClr val="404040"/>
        </a:accent4>
        <a:accent5>
          <a:srgbClr val="E2AACD"/>
        </a:accent5>
        <a:accent6>
          <a:srgbClr val="E73FC4"/>
        </a:accent6>
        <a:hlink>
          <a:srgbClr val="FFA3EB"/>
        </a:hlink>
        <a:folHlink>
          <a:srgbClr val="FFEBFB"/>
        </a:folHlink>
      </a:clrScheme>
      <a:clrMap bg1="lt1" tx1="dk1" bg2="lt2" tx2="dk2" accent1="accent1" accent2="accent2" accent3="accent3" accent4="accent4" accent5="accent5" accent6="accent6" hlink="hlink" folHlink="folHlink"/>
    </a:extraClrScheme>
    <a:extraClrScheme>
      <a:clrScheme name="SKAT_Powerpoint_master 7">
        <a:dk1>
          <a:srgbClr val="4C4C4C"/>
        </a:dk1>
        <a:lt1>
          <a:srgbClr val="FFFFFF"/>
        </a:lt1>
        <a:dk2>
          <a:srgbClr val="000000"/>
        </a:dk2>
        <a:lt2>
          <a:srgbClr val="999999"/>
        </a:lt2>
        <a:accent1>
          <a:srgbClr val="009987"/>
        </a:accent1>
        <a:accent2>
          <a:srgbClr val="00F6D9"/>
        </a:accent2>
        <a:accent3>
          <a:srgbClr val="FFFFFF"/>
        </a:accent3>
        <a:accent4>
          <a:srgbClr val="404040"/>
        </a:accent4>
        <a:accent5>
          <a:srgbClr val="AACAC3"/>
        </a:accent5>
        <a:accent6>
          <a:srgbClr val="00DFC4"/>
        </a:accent6>
        <a:hlink>
          <a:srgbClr val="A3FFF4"/>
        </a:hlink>
        <a:folHlink>
          <a:srgbClr val="E7FFF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TotalTime>
  <Words>1528</Words>
  <Application>Microsoft Office PowerPoint</Application>
  <PresentationFormat>Skærmshow (4:3)</PresentationFormat>
  <Paragraphs>315</Paragraphs>
  <Slides>28</Slides>
  <Notes>3</Notes>
  <HiddenSlides>0</HiddenSlides>
  <MMClips>0</MMClips>
  <ScaleCrop>false</ScaleCrop>
  <HeadingPairs>
    <vt:vector size="4" baseType="variant">
      <vt:variant>
        <vt:lpstr>Tema</vt:lpstr>
      </vt:variant>
      <vt:variant>
        <vt:i4>1</vt:i4>
      </vt:variant>
      <vt:variant>
        <vt:lpstr>Diastitler</vt:lpstr>
      </vt:variant>
      <vt:variant>
        <vt:i4>28</vt:i4>
      </vt:variant>
    </vt:vector>
  </HeadingPairs>
  <TitlesOfParts>
    <vt:vector size="29" baseType="lpstr">
      <vt:lpstr>SKAT_Powerpoint_master</vt:lpstr>
      <vt:lpstr>MOMS Omvendt betalingspligt  GULD </vt:lpstr>
      <vt:lpstr>Dagens program</vt:lpstr>
      <vt:lpstr>Præsentation</vt:lpstr>
      <vt:lpstr>Informationsmøde 27.10.2014 – Guldbranchen i Danmark</vt:lpstr>
      <vt:lpstr>Omvendt betalingspligt – Introduktion </vt:lpstr>
      <vt:lpstr>Fra den virkelige verden !!!</vt:lpstr>
      <vt:lpstr>Hvor er der omvendt betalingspligt?  2(2)</vt:lpstr>
      <vt:lpstr>Guld 1(4)</vt:lpstr>
      <vt:lpstr>Guld 2(4)</vt:lpstr>
      <vt:lpstr>Guld 3(4)</vt:lpstr>
      <vt:lpstr>Guld 4(4)</vt:lpstr>
      <vt:lpstr>Metalskrot 1(1)</vt:lpstr>
      <vt:lpstr>Investeringsguld - Regler 1(2)</vt:lpstr>
      <vt:lpstr>Investeringsguld - Regler 2(2)</vt:lpstr>
      <vt:lpstr>Frivillig registrering</vt:lpstr>
      <vt:lpstr>        Guld som råmetal eller halvforarbejdede produkter  + Metalskrot </vt:lpstr>
      <vt:lpstr>Administrative regler  1 (5)</vt:lpstr>
      <vt:lpstr>Administrative regler  2 (5)</vt:lpstr>
      <vt:lpstr>Administrative regler  3 (5)</vt:lpstr>
      <vt:lpstr>Administrative regler  4 (5)</vt:lpstr>
      <vt:lpstr>Administrative regler  5 (5)</vt:lpstr>
      <vt:lpstr>Faktura – Momsbekendtgørelsens § 61</vt:lpstr>
      <vt:lpstr>Momsangivelsen</vt:lpstr>
      <vt:lpstr>http://www.skat.dk/    1 (4)</vt:lpstr>
      <vt:lpstr>http://www.skat.dk/  2 (4)</vt:lpstr>
      <vt:lpstr>http://www.skat.dk/  3 (4)</vt:lpstr>
      <vt:lpstr>http://www.skat.dk/  4(4)</vt:lpstr>
      <vt:lpstr>PowerPoint-præsentation</vt:lpstr>
    </vt:vector>
  </TitlesOfParts>
  <Company>SKAT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dc:title>
  <dc:creator>Thomas Ellis Tønning Toft</dc:creator>
  <cp:lastModifiedBy>Tony</cp:lastModifiedBy>
  <cp:revision>45</cp:revision>
  <cp:lastPrinted>2014-10-23T11:07:16Z</cp:lastPrinted>
  <dcterms:created xsi:type="dcterms:W3CDTF">2011-02-23T07:27:38Z</dcterms:created>
  <dcterms:modified xsi:type="dcterms:W3CDTF">2015-08-28T07:22:38Z</dcterms:modified>
</cp:coreProperties>
</file>